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8" r:id="rId1"/>
  </p:sldMasterIdLst>
  <p:notesMasterIdLst>
    <p:notesMasterId r:id="rId41"/>
  </p:notesMasterIdLst>
  <p:sldIdLst>
    <p:sldId id="256" r:id="rId2"/>
    <p:sldId id="293" r:id="rId3"/>
    <p:sldId id="258" r:id="rId4"/>
    <p:sldId id="257" r:id="rId5"/>
    <p:sldId id="259" r:id="rId6"/>
    <p:sldId id="260" r:id="rId7"/>
    <p:sldId id="261" r:id="rId8"/>
    <p:sldId id="263" r:id="rId9"/>
    <p:sldId id="262" r:id="rId10"/>
    <p:sldId id="291" r:id="rId11"/>
    <p:sldId id="264" r:id="rId12"/>
    <p:sldId id="292"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90" r:id="rId32"/>
    <p:sldId id="283" r:id="rId33"/>
    <p:sldId id="289" r:id="rId34"/>
    <p:sldId id="284" r:id="rId35"/>
    <p:sldId id="294" r:id="rId36"/>
    <p:sldId id="285" r:id="rId37"/>
    <p:sldId id="286" r:id="rId38"/>
    <p:sldId id="287" r:id="rId39"/>
    <p:sldId id="295"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ddf2f95d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ddf2f95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will go over each type of exception question in detail in the following slides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ddf2f95d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ddf2f95d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Miracle question: </a:t>
            </a:r>
            <a:r>
              <a:rPr lang="en" sz="1800">
                <a:solidFill>
                  <a:schemeClr val="dk1"/>
                </a:solidFill>
              </a:rPr>
              <a:t>“Imagine that when you wake up tomorrow, by some miracle, the problem you brought with you to counselling is no longer present. What would that be like for you?”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ddf2f95d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ddf2f95d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ddf2f95d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ddf2f95d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ddf2f95d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ddf2f95d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df2f95d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df2f95d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Although it is important for the session to flow, following a general outline can be useful at first before trying to improvise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de9b8cb4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de9b8cb4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rPr>
              <a:t>We will now go through the sequence of a first session, step by step, to show how the intervention of asking constructive questions fits within the overall context of a session</a:t>
            </a:r>
            <a:endParaRPr sz="1800">
              <a:solidFill>
                <a:schemeClr val="dk2"/>
              </a:solidFill>
            </a:endParaRPr>
          </a:p>
          <a:p>
            <a:pPr marL="0" lvl="0" indent="0" algn="l" rtl="0">
              <a:lnSpc>
                <a:spcPct val="115000"/>
              </a:lnSpc>
              <a:spcBef>
                <a:spcPts val="1600"/>
              </a:spcBef>
              <a:spcAft>
                <a:spcPts val="1600"/>
              </a:spcAft>
              <a:buNone/>
            </a:pPr>
            <a:endParaRPr sz="1800">
              <a:solidFill>
                <a:schemeClr val="dk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ec7c13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ec7c1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Introduction as you normally would in counselling - informed consent, other ethical considerations, what to expect out of therapy, etc. </a:t>
            </a:r>
            <a:endParaRPr/>
          </a:p>
          <a:p>
            <a:pPr marL="457200" lvl="0" indent="-298450" algn="l" rtl="0">
              <a:spcBef>
                <a:spcPts val="0"/>
              </a:spcBef>
              <a:spcAft>
                <a:spcPts val="0"/>
              </a:spcAft>
              <a:buSzPts val="1100"/>
              <a:buChar char="-"/>
            </a:pPr>
            <a:r>
              <a:rPr lang="en"/>
              <a:t>Respect the client’s title and/or preferred pronouns </a:t>
            </a:r>
            <a:endParaRPr/>
          </a:p>
          <a:p>
            <a:pPr marL="457200" lvl="0" indent="-298450" algn="l" rtl="0">
              <a:spcBef>
                <a:spcPts val="0"/>
              </a:spcBef>
              <a:spcAft>
                <a:spcPts val="0"/>
              </a:spcAft>
              <a:buSzPts val="1100"/>
              <a:buChar char="-"/>
            </a:pPr>
            <a:r>
              <a:rPr lang="en"/>
              <a:t>Get an idea of why the client has come in to therapy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dec7c13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dec7c13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Get the “problem talk” out of the way initially, to focus the majority of the session (and subsequent sessions) on solutions </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If the client has many problems, ask which is the most important </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endParaRPr sz="1800">
              <a:solidFill>
                <a:schemeClr val="dk2"/>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dec7c13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dec7c13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Seeing a therapist is rarely the first step </a:t>
            </a:r>
            <a:endParaRPr/>
          </a:p>
          <a:p>
            <a:pPr marL="457200" lvl="0" indent="-298450" algn="l" rtl="0">
              <a:spcBef>
                <a:spcPts val="0"/>
              </a:spcBef>
              <a:spcAft>
                <a:spcPts val="0"/>
              </a:spcAft>
              <a:buSzPts val="1100"/>
              <a:buChar char="-"/>
            </a:pPr>
            <a:r>
              <a:rPr lang="en"/>
              <a:t>Asking questions about what the client is already doing focuses on strengths and capabilities, which improves therapeutic outcomes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dd7d9a3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dd7d9a3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dec7c13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dec7c13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the client tries to set a goal around a problem, the therapist can ask “What will you be doing instead of the problem behaviour?” </a:t>
            </a:r>
            <a:endParaRPr/>
          </a:p>
          <a:p>
            <a:pPr marL="457200" lvl="0" indent="-298450" algn="l" rtl="0">
              <a:spcBef>
                <a:spcPts val="0"/>
              </a:spcBef>
              <a:spcAft>
                <a:spcPts val="0"/>
              </a:spcAft>
              <a:buSzPts val="1100"/>
              <a:buChar char="-"/>
            </a:pPr>
            <a:r>
              <a:rPr lang="en"/>
              <a:t>“What else” is an important question here - encourages open-ended exploration </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dec7c13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dec7c13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Important to get descriptions of what the client IS doing, not what they are NOT doing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ec7c13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ec7c13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If the teacher is present, the counsellor can ask them if they agree with the scale and how long it might take to get to the desired number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dec7c13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dec7c13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Imagining this miracle allows the client to experience positive emotions </a:t>
            </a:r>
            <a:endParaRPr/>
          </a:p>
          <a:p>
            <a:pPr marL="457200" lvl="0" indent="-298450" algn="l" rtl="0">
              <a:spcBef>
                <a:spcPts val="0"/>
              </a:spcBef>
              <a:spcAft>
                <a:spcPts val="0"/>
              </a:spcAft>
              <a:buSzPts val="1100"/>
              <a:buChar char="-"/>
            </a:pPr>
            <a:r>
              <a:rPr lang="en"/>
              <a:t>Client may start slow, and then gradually gain momentum in their response </a:t>
            </a:r>
            <a:endParaRPr/>
          </a:p>
          <a:p>
            <a:pPr marL="457200" lvl="0" indent="-298450" algn="l" rtl="0">
              <a:spcBef>
                <a:spcPts val="0"/>
              </a:spcBef>
              <a:spcAft>
                <a:spcPts val="0"/>
              </a:spcAft>
              <a:buSzPts val="1100"/>
              <a:buChar char="-"/>
            </a:pPr>
            <a:r>
              <a:rPr lang="en"/>
              <a:t>Might begin by saying “I don’t know” - this is usually a delay to allow them to think about it </a:t>
            </a:r>
            <a:endParaRPr/>
          </a:p>
          <a:p>
            <a:pPr marL="457200" lvl="0" indent="-298450" algn="l" rtl="0">
              <a:spcBef>
                <a:spcPts val="0"/>
              </a:spcBef>
              <a:spcAft>
                <a:spcPts val="0"/>
              </a:spcAft>
              <a:buSzPts val="1100"/>
              <a:buChar char="-"/>
            </a:pPr>
            <a:r>
              <a:rPr lang="en"/>
              <a:t>The therapist should pause and waiting patiently without moving or speaking to allow the client the time and space needed for a proper reflection and response formulation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dec7c13f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dec7c13f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dec7c13f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dec7c13f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de9b8cb4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de9b8cb4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 specific words from a client’s response to pose the next question. For example, the client might say “This class just sucks so much, I don’t want to go.” The therapist could then ask “When was a time when this class sucked less than it usually does?” This helps the client to feel heard and understood, and helps to connect with the client on their level </a:t>
            </a:r>
            <a:endParaRPr/>
          </a:p>
          <a:p>
            <a:pPr marL="457200" lvl="0" indent="-298450" algn="l" rtl="0">
              <a:spcBef>
                <a:spcPts val="0"/>
              </a:spcBef>
              <a:spcAft>
                <a:spcPts val="0"/>
              </a:spcAft>
              <a:buSzPts val="1100"/>
              <a:buChar char="-"/>
            </a:pPr>
            <a:r>
              <a:rPr lang="en"/>
              <a:t>Asking about feelings prompts more vague responses. Also, the therapist should not mention a feeling that was not first brought up by the client. Feelings are less precise and are less open to change by direct means such as the techniques used in SFT. </a:t>
            </a:r>
            <a:endParaRPr/>
          </a:p>
          <a:p>
            <a:pPr marL="457200" lvl="0" indent="-298450" algn="l" rtl="0">
              <a:spcBef>
                <a:spcPts val="0"/>
              </a:spcBef>
              <a:spcAft>
                <a:spcPts val="0"/>
              </a:spcAft>
              <a:buSzPts val="1100"/>
              <a:buChar char="-"/>
            </a:pPr>
            <a:r>
              <a:rPr lang="en"/>
              <a:t>As in positive psychology, SFT practitioners should focus on strengths. Research has shown that focusing on strengths has been benefits including increased resilience and self-esteem, which are essential traits for overcoming difficulties. </a:t>
            </a:r>
            <a:endParaRPr/>
          </a:p>
          <a:p>
            <a:pPr marL="457200" lvl="0" indent="-298450" algn="l" rtl="0">
              <a:spcBef>
                <a:spcPts val="0"/>
              </a:spcBef>
              <a:spcAft>
                <a:spcPts val="0"/>
              </a:spcAft>
              <a:buSzPts val="1100"/>
              <a:buChar char="-"/>
            </a:pPr>
            <a:r>
              <a:rPr lang="en"/>
              <a:t>Questions need to be worded in a manner that the client understands. This is the therapist’s responsibility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ddf2f95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ddf2f95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de9b8cb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de9b8c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dec7c13f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dec7c13f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e24d7c1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e24d7c1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df2f95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df2f95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ddf2f95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ddf2f95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dec7c13f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dec7c13f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dd80dd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dd80dd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7d9a39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7d9a39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d7d9a39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d7d9a39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dd80dd2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dd80dd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d7d9a39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d7d9a39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Each referral route is important to understand in order to set appropriate therapeutic goals and plan an effective intervention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dd7d9a39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dd7d9a39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purpose of this presentation, we will focus on the first strategy: asking constructive questions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Within SFT, the specific intervention we will focus on is asking constructive questions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27937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98723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00066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791805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85151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80229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44276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06363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655915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5601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36386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39091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25598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869036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89925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014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98727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35303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8/8/2019</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4051782"/>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dx.doi.org/10.1016/j.childyouth.2008.10.002" TargetMode="External"/><Relationship Id="rId2" Type="http://schemas.openxmlformats.org/officeDocument/2006/relationships/hyperlink" Target="https://dx.doi.org/10.1007/BF03340957" TargetMode="External"/><Relationship Id="rId1" Type="http://schemas.openxmlformats.org/officeDocument/2006/relationships/slideLayout" Target="../slideLayouts/slideLayout18.xml"/><Relationship Id="rId5" Type="http://schemas.openxmlformats.org/officeDocument/2006/relationships/hyperlink" Target="https://onlinelibrary.wiley.com/doi/pdf/10.1111/j.1545-5300.1998.00363.x" TargetMode="External"/><Relationship Id="rId4" Type="http://schemas.openxmlformats.org/officeDocument/2006/relationships/hyperlink" Target="http://dx.doi.org/10.4135/978144628876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72896" y="1316625"/>
            <a:ext cx="6619244" cy="17999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Solution-Focused Therapy</a:t>
            </a:r>
            <a:endParaRPr sz="4800" dirty="0"/>
          </a:p>
        </p:txBody>
      </p:sp>
      <p:sp>
        <p:nvSpPr>
          <p:cNvPr id="55" name="Google Shape;55;p13"/>
          <p:cNvSpPr txBox="1">
            <a:spLocks noGrp="1"/>
          </p:cNvSpPr>
          <p:nvPr>
            <p:ph type="subTitle" idx="1"/>
          </p:nvPr>
        </p:nvSpPr>
        <p:spPr>
          <a:xfrm>
            <a:off x="1056716" y="3116581"/>
            <a:ext cx="6619244" cy="6460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Kelly Elker and Courtney Post </a:t>
            </a:r>
            <a:endParaRPr dirty="0"/>
          </a:p>
          <a:p>
            <a:pPr marL="0" lvl="0" indent="0" algn="ctr" rtl="0">
              <a:spcBef>
                <a:spcPts val="0"/>
              </a:spcBef>
              <a:spcAft>
                <a:spcPts val="0"/>
              </a:spcAft>
              <a:buNone/>
            </a:pPr>
            <a:r>
              <a:rPr lang="en" dirty="0"/>
              <a:t>University of Calgary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F172-2541-4096-A5EE-47B3E41EF6CF}"/>
              </a:ext>
            </a:extLst>
          </p:cNvPr>
          <p:cNvSpPr>
            <a:spLocks noGrp="1"/>
          </p:cNvSpPr>
          <p:nvPr>
            <p:ph type="title"/>
          </p:nvPr>
        </p:nvSpPr>
        <p:spPr/>
        <p:txBody>
          <a:bodyPr/>
          <a:lstStyle/>
          <a:p>
            <a:r>
              <a:rPr lang="en-CA" dirty="0"/>
              <a:t>Guiding Principals</a:t>
            </a:r>
          </a:p>
        </p:txBody>
      </p:sp>
      <p:sp>
        <p:nvSpPr>
          <p:cNvPr id="3" name="Text Placeholder 2">
            <a:extLst>
              <a:ext uri="{FF2B5EF4-FFF2-40B4-BE49-F238E27FC236}">
                <a16:creationId xmlns:a16="http://schemas.microsoft.com/office/drawing/2014/main" id="{6E514C4F-C92A-4C25-A317-203D487F45ED}"/>
              </a:ext>
            </a:extLst>
          </p:cNvPr>
          <p:cNvSpPr>
            <a:spLocks noGrp="1"/>
          </p:cNvSpPr>
          <p:nvPr>
            <p:ph type="body" idx="1"/>
          </p:nvPr>
        </p:nvSpPr>
        <p:spPr>
          <a:xfrm>
            <a:off x="311700" y="1152475"/>
            <a:ext cx="5685240" cy="3546000"/>
          </a:xfrm>
        </p:spPr>
        <p:txBody>
          <a:bodyPr/>
          <a:lstStyle/>
          <a:p>
            <a:pPr lvl="0" fontAlgn="base">
              <a:buFont typeface="+mj-lt"/>
              <a:buAutoNum type="arabicPeriod"/>
            </a:pPr>
            <a:r>
              <a:rPr lang="en-CA" dirty="0"/>
              <a:t>People are capable of remarkable change and are resourceful, bringing strength and successes to the counselling session</a:t>
            </a:r>
          </a:p>
          <a:p>
            <a:pPr lvl="0" fontAlgn="base">
              <a:buFont typeface="+mj-lt"/>
              <a:buAutoNum type="arabicPeriod"/>
            </a:pPr>
            <a:r>
              <a:rPr lang="en-CA" dirty="0"/>
              <a:t>Cooperation and a strong student-practitioner alliance enhances change</a:t>
            </a:r>
          </a:p>
          <a:p>
            <a:pPr lvl="0" fontAlgn="base">
              <a:buFont typeface="+mj-lt"/>
              <a:buAutoNum type="arabicPeriod"/>
            </a:pPr>
            <a:r>
              <a:rPr lang="en-CA" dirty="0"/>
              <a:t>Focus on future solutions, rather than past problems</a:t>
            </a:r>
          </a:p>
          <a:p>
            <a:pPr lvl="0" fontAlgn="base">
              <a:buFont typeface="+mj-lt"/>
              <a:buAutoNum type="arabicPeriod"/>
            </a:pPr>
            <a:r>
              <a:rPr lang="en-CA" dirty="0"/>
              <a:t>No problem is constant; there are always exceptions to problems</a:t>
            </a:r>
          </a:p>
          <a:p>
            <a:pPr lvl="0" fontAlgn="base">
              <a:buFont typeface="+mj-lt"/>
              <a:buAutoNum type="arabicPeriod"/>
            </a:pPr>
            <a:r>
              <a:rPr lang="en-CA" dirty="0"/>
              <a:t>Small change can “ripple” into bigger changes</a:t>
            </a:r>
          </a:p>
          <a:p>
            <a:pPr lvl="0" fontAlgn="base">
              <a:buFont typeface="+mj-lt"/>
              <a:buAutoNum type="arabicPeriod"/>
            </a:pPr>
            <a:r>
              <a:rPr lang="en-CA" dirty="0"/>
              <a:t>Ongoing and systematic student feedback improves outcomes</a:t>
            </a:r>
          </a:p>
          <a:p>
            <a:pPr lvl="0" fontAlgn="base">
              <a:buFont typeface="+mj-lt"/>
              <a:buAutoNum type="arabicPeriod"/>
            </a:pPr>
            <a:r>
              <a:rPr lang="en-CA" dirty="0"/>
              <a:t>If it works, do more of it; if it does not, do something different</a:t>
            </a:r>
          </a:p>
          <a:p>
            <a:pPr marL="114300" indent="0">
              <a:buNone/>
            </a:pPr>
            <a:endParaRPr lang="en-CA" dirty="0"/>
          </a:p>
          <a:p>
            <a:pPr marL="114300" indent="0">
              <a:buNone/>
            </a:pPr>
            <a:r>
              <a:rPr lang="en-CA" dirty="0"/>
              <a:t>															</a:t>
            </a:r>
            <a:r>
              <a:rPr lang="en-CA" sz="1100" dirty="0"/>
              <a:t>(Murphy, 2008, pp. 1440)</a:t>
            </a:r>
          </a:p>
          <a:p>
            <a:pPr marL="114300" indent="0">
              <a:buNone/>
            </a:pPr>
            <a:endParaRPr lang="en-CA" dirty="0"/>
          </a:p>
        </p:txBody>
      </p:sp>
      <p:sp>
        <p:nvSpPr>
          <p:cNvPr id="4" name="Rectangle 3">
            <a:extLst>
              <a:ext uri="{FF2B5EF4-FFF2-40B4-BE49-F238E27FC236}">
                <a16:creationId xmlns:a16="http://schemas.microsoft.com/office/drawing/2014/main" id="{508068B2-436D-40D5-8366-15575C555BBE}"/>
              </a:ext>
            </a:extLst>
          </p:cNvPr>
          <p:cNvSpPr/>
          <p:nvPr/>
        </p:nvSpPr>
        <p:spPr>
          <a:xfrm>
            <a:off x="6271260" y="3665221"/>
            <a:ext cx="2750820" cy="153888"/>
          </a:xfrm>
          <a:prstGeom prst="rect">
            <a:avLst/>
          </a:prstGeom>
        </p:spPr>
        <p:txBody>
          <a:bodyPr wrap="square">
            <a:spAutoFit/>
          </a:bodyPr>
          <a:lstStyle/>
          <a:p>
            <a:r>
              <a:rPr lang="en-CA" sz="400" dirty="0"/>
              <a:t>Image Retrieved from: https://www.shericaamatthews.com/problems-and-solutions/</a:t>
            </a:r>
          </a:p>
        </p:txBody>
      </p:sp>
      <p:pic>
        <p:nvPicPr>
          <p:cNvPr id="6" name="Picture 5">
            <a:extLst>
              <a:ext uri="{FF2B5EF4-FFF2-40B4-BE49-F238E27FC236}">
                <a16:creationId xmlns:a16="http://schemas.microsoft.com/office/drawing/2014/main" id="{136E7454-FD56-487F-B701-9BBA52CDD256}"/>
              </a:ext>
            </a:extLst>
          </p:cNvPr>
          <p:cNvPicPr>
            <a:picLocks noChangeAspect="1"/>
          </p:cNvPicPr>
          <p:nvPr/>
        </p:nvPicPr>
        <p:blipFill>
          <a:blip r:embed="rId2"/>
          <a:stretch>
            <a:fillRect/>
          </a:stretch>
        </p:blipFill>
        <p:spPr>
          <a:xfrm>
            <a:off x="6271260" y="1899921"/>
            <a:ext cx="2470215" cy="1765300"/>
          </a:xfrm>
          <a:prstGeom prst="rect">
            <a:avLst/>
          </a:prstGeom>
        </p:spPr>
      </p:pic>
    </p:spTree>
    <p:extLst>
      <p:ext uri="{BB962C8B-B14F-4D97-AF65-F5344CB8AC3E}">
        <p14:creationId xmlns:p14="http://schemas.microsoft.com/office/powerpoint/2010/main" val="390084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03" name="Google Shape;103;p21"/>
          <p:cNvSpPr txBox="1">
            <a:spLocks noGrp="1"/>
          </p:cNvSpPr>
          <p:nvPr>
            <p:ph type="body" idx="1"/>
          </p:nvPr>
        </p:nvSpPr>
        <p:spPr>
          <a:xfrm>
            <a:off x="3573780" y="1152475"/>
            <a:ext cx="525852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Five SFT Interventions: </a:t>
            </a:r>
            <a:endParaRPr sz="1800" b="1" dirty="0"/>
          </a:p>
          <a:p>
            <a:pPr marL="457200" lvl="0" indent="-342900" algn="l" rtl="0">
              <a:spcBef>
                <a:spcPts val="1600"/>
              </a:spcBef>
              <a:spcAft>
                <a:spcPts val="0"/>
              </a:spcAft>
              <a:buSzPts val="1800"/>
              <a:buAutoNum type="arabicPeriod"/>
            </a:pPr>
            <a:r>
              <a:rPr lang="en" sz="1800" dirty="0"/>
              <a:t>Asking Constructive Questions</a:t>
            </a:r>
            <a:endParaRPr sz="1800" dirty="0"/>
          </a:p>
          <a:p>
            <a:pPr marL="457200" lvl="0" indent="-342900" algn="l" rtl="0">
              <a:spcBef>
                <a:spcPts val="0"/>
              </a:spcBef>
              <a:spcAft>
                <a:spcPts val="0"/>
              </a:spcAft>
              <a:buSzPts val="1800"/>
              <a:buAutoNum type="arabicPeriod"/>
            </a:pPr>
            <a:r>
              <a:rPr lang="en" sz="1800" dirty="0"/>
              <a:t>Offering Legitimate Commendations</a:t>
            </a:r>
            <a:endParaRPr sz="1800" dirty="0"/>
          </a:p>
          <a:p>
            <a:pPr marL="457200" lvl="0" indent="-342900" algn="l" rtl="0">
              <a:spcBef>
                <a:spcPts val="0"/>
              </a:spcBef>
              <a:spcAft>
                <a:spcPts val="0"/>
              </a:spcAft>
              <a:buSzPts val="1800"/>
              <a:buAutoNum type="arabicPeriod"/>
            </a:pPr>
            <a:r>
              <a:rPr lang="en" sz="1800" dirty="0"/>
              <a:t>Speaking the Client’s Language</a:t>
            </a:r>
            <a:endParaRPr sz="1800" dirty="0"/>
          </a:p>
          <a:p>
            <a:pPr marL="457200" lvl="0" indent="-342900" algn="l" rtl="0">
              <a:spcBef>
                <a:spcPts val="0"/>
              </a:spcBef>
              <a:spcAft>
                <a:spcPts val="0"/>
              </a:spcAft>
              <a:buSzPts val="1800"/>
              <a:buAutoNum type="arabicPeriod"/>
            </a:pPr>
            <a:r>
              <a:rPr lang="en" sz="1800" dirty="0"/>
              <a:t>Exploring the Client’s “Instead”</a:t>
            </a:r>
            <a:endParaRPr sz="1800" dirty="0"/>
          </a:p>
          <a:p>
            <a:pPr marL="457200" lvl="0" indent="-342900" algn="l" rtl="0">
              <a:spcBef>
                <a:spcPts val="0"/>
              </a:spcBef>
              <a:spcAft>
                <a:spcPts val="0"/>
              </a:spcAft>
              <a:buSzPts val="1800"/>
              <a:buAutoNum type="arabicPeriod"/>
            </a:pPr>
            <a:r>
              <a:rPr lang="en" sz="1800" dirty="0"/>
              <a:t>Honouring the Client’s Preferences</a:t>
            </a:r>
            <a:endParaRPr sz="1800" dirty="0"/>
          </a:p>
          <a:p>
            <a:pPr marL="0" lvl="0" indent="0" algn="l" rtl="0">
              <a:spcBef>
                <a:spcPts val="1200"/>
              </a:spcBef>
              <a:spcAft>
                <a:spcPts val="0"/>
              </a:spcAft>
              <a:buNone/>
            </a:pPr>
            <a:endParaRPr dirty="0"/>
          </a:p>
          <a:p>
            <a:pPr marL="0" lvl="0" indent="0" algn="r" rtl="0">
              <a:spcBef>
                <a:spcPts val="1200"/>
              </a:spcBef>
              <a:spcAft>
                <a:spcPts val="1200"/>
              </a:spcAft>
              <a:buNone/>
            </a:pPr>
            <a:endParaRPr lang="en" dirty="0"/>
          </a:p>
          <a:p>
            <a:pPr marL="0" lvl="0" indent="0" algn="r" rtl="0">
              <a:spcBef>
                <a:spcPts val="1200"/>
              </a:spcBef>
              <a:spcAft>
                <a:spcPts val="1200"/>
              </a:spcAft>
              <a:buNone/>
            </a:pPr>
            <a:endParaRPr lang="en" sz="1100" dirty="0"/>
          </a:p>
          <a:p>
            <a:pPr marL="0" lvl="0" indent="0" algn="r" rtl="0">
              <a:spcBef>
                <a:spcPts val="1200"/>
              </a:spcBef>
              <a:spcAft>
                <a:spcPts val="1200"/>
              </a:spcAft>
              <a:buNone/>
            </a:pPr>
            <a:r>
              <a:rPr lang="en" sz="1100" dirty="0"/>
              <a:t>(Cormier et al., 2017)</a:t>
            </a:r>
            <a:endParaRPr sz="1100" dirty="0"/>
          </a:p>
        </p:txBody>
      </p:sp>
      <p:pic>
        <p:nvPicPr>
          <p:cNvPr id="3" name="Picture 2">
            <a:extLst>
              <a:ext uri="{FF2B5EF4-FFF2-40B4-BE49-F238E27FC236}">
                <a16:creationId xmlns:a16="http://schemas.microsoft.com/office/drawing/2014/main" id="{C6F69E31-1C40-4481-915F-6B82AECF9062}"/>
              </a:ext>
            </a:extLst>
          </p:cNvPr>
          <p:cNvPicPr>
            <a:picLocks noChangeAspect="1"/>
          </p:cNvPicPr>
          <p:nvPr/>
        </p:nvPicPr>
        <p:blipFill>
          <a:blip r:embed="rId3"/>
          <a:stretch>
            <a:fillRect/>
          </a:stretch>
        </p:blipFill>
        <p:spPr>
          <a:xfrm>
            <a:off x="311700" y="1257300"/>
            <a:ext cx="3070860" cy="3070860"/>
          </a:xfrm>
          <a:prstGeom prst="rect">
            <a:avLst/>
          </a:prstGeom>
        </p:spPr>
      </p:pic>
      <p:sp>
        <p:nvSpPr>
          <p:cNvPr id="4" name="TextBox 3">
            <a:extLst>
              <a:ext uri="{FF2B5EF4-FFF2-40B4-BE49-F238E27FC236}">
                <a16:creationId xmlns:a16="http://schemas.microsoft.com/office/drawing/2014/main" id="{786A55C1-53F0-45F6-8C61-7DD511C9248A}"/>
              </a:ext>
            </a:extLst>
          </p:cNvPr>
          <p:cNvSpPr txBox="1"/>
          <p:nvPr/>
        </p:nvSpPr>
        <p:spPr>
          <a:xfrm>
            <a:off x="284670" y="4316275"/>
            <a:ext cx="3124920" cy="184666"/>
          </a:xfrm>
          <a:prstGeom prst="rect">
            <a:avLst/>
          </a:prstGeom>
          <a:noFill/>
        </p:spPr>
        <p:txBody>
          <a:bodyPr wrap="square" rtlCol="0">
            <a:spAutoFit/>
          </a:bodyPr>
          <a:lstStyle/>
          <a:p>
            <a:r>
              <a:rPr lang="en-CA" sz="600" dirty="0"/>
              <a:t>Image Retrieved From: http://delrayholistictherapy.com/whydht/whydht.html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1063-AB66-4339-B461-E777E7D42E7E}"/>
              </a:ext>
            </a:extLst>
          </p:cNvPr>
          <p:cNvSpPr>
            <a:spLocks noGrp="1"/>
          </p:cNvSpPr>
          <p:nvPr>
            <p:ph type="title"/>
          </p:nvPr>
        </p:nvSpPr>
        <p:spPr/>
        <p:txBody>
          <a:bodyPr/>
          <a:lstStyle/>
          <a:p>
            <a:r>
              <a:rPr lang="en-CA" dirty="0"/>
              <a:t>Applications</a:t>
            </a:r>
          </a:p>
        </p:txBody>
      </p:sp>
      <p:sp>
        <p:nvSpPr>
          <p:cNvPr id="3" name="Text Placeholder 2">
            <a:extLst>
              <a:ext uri="{FF2B5EF4-FFF2-40B4-BE49-F238E27FC236}">
                <a16:creationId xmlns:a16="http://schemas.microsoft.com/office/drawing/2014/main" id="{280C984F-D34C-424B-843F-3CD23D882DF1}"/>
              </a:ext>
            </a:extLst>
          </p:cNvPr>
          <p:cNvSpPr>
            <a:spLocks noGrp="1"/>
          </p:cNvSpPr>
          <p:nvPr>
            <p:ph type="body" idx="1"/>
          </p:nvPr>
        </p:nvSpPr>
        <p:spPr/>
        <p:txBody>
          <a:bodyPr/>
          <a:lstStyle/>
          <a:p>
            <a:pPr marL="114300" lvl="0" indent="0">
              <a:buNone/>
            </a:pPr>
            <a:r>
              <a:rPr lang="en-US" sz="1600" dirty="0"/>
              <a:t>2. Offering Legitimate Commendations</a:t>
            </a:r>
          </a:p>
          <a:p>
            <a:pPr marL="114300" lvl="0" indent="0">
              <a:buNone/>
            </a:pPr>
            <a:endParaRPr lang="en-US" sz="1600" dirty="0"/>
          </a:p>
          <a:p>
            <a:pPr marL="114300" lvl="0" indent="0">
              <a:buNone/>
            </a:pPr>
            <a:endParaRPr lang="en-US" sz="1600" dirty="0"/>
          </a:p>
          <a:p>
            <a:pPr marL="114300" lvl="0" indent="0">
              <a:buNone/>
            </a:pPr>
            <a:r>
              <a:rPr lang="en-US" sz="1600" dirty="0"/>
              <a:t>3. Speaking the Client’s Language</a:t>
            </a:r>
          </a:p>
          <a:p>
            <a:pPr marL="114300" lvl="0" indent="0">
              <a:buNone/>
            </a:pPr>
            <a:endParaRPr lang="en-US" sz="1600" dirty="0"/>
          </a:p>
          <a:p>
            <a:pPr marL="114300" lvl="0" indent="0">
              <a:buNone/>
            </a:pPr>
            <a:endParaRPr lang="en-US" sz="1600" dirty="0"/>
          </a:p>
          <a:p>
            <a:pPr marL="114300" lvl="0" indent="0">
              <a:buNone/>
            </a:pPr>
            <a:r>
              <a:rPr lang="en-US" sz="1600" dirty="0"/>
              <a:t>4. Exploring the Client’s “Instead”</a:t>
            </a:r>
          </a:p>
          <a:p>
            <a:pPr marL="114300" lvl="0" indent="0">
              <a:buNone/>
            </a:pPr>
            <a:endParaRPr lang="en-US" sz="1600" dirty="0"/>
          </a:p>
          <a:p>
            <a:pPr marL="114300" lvl="0" indent="0">
              <a:buNone/>
            </a:pPr>
            <a:endParaRPr lang="en-US" sz="1600" dirty="0"/>
          </a:p>
          <a:p>
            <a:pPr marL="114300" lvl="0" indent="0">
              <a:buNone/>
            </a:pPr>
            <a:r>
              <a:rPr lang="en-US" sz="1600" dirty="0"/>
              <a:t>5. </a:t>
            </a:r>
            <a:r>
              <a:rPr lang="en-US" sz="1600" dirty="0" err="1"/>
              <a:t>Honouring</a:t>
            </a:r>
            <a:r>
              <a:rPr lang="en-US" sz="1600" dirty="0"/>
              <a:t> the Client’s Preferences</a:t>
            </a:r>
          </a:p>
          <a:p>
            <a:pPr marL="114300" indent="0">
              <a:buNone/>
            </a:pPr>
            <a:endParaRPr lang="en-CA" dirty="0"/>
          </a:p>
        </p:txBody>
      </p:sp>
    </p:spTree>
    <p:extLst>
      <p:ext uri="{BB962C8B-B14F-4D97-AF65-F5344CB8AC3E}">
        <p14:creationId xmlns:p14="http://schemas.microsoft.com/office/powerpoint/2010/main" val="545687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09" name="Google Shape;109;p22"/>
          <p:cNvSpPr txBox="1">
            <a:spLocks noGrp="1"/>
          </p:cNvSpPr>
          <p:nvPr>
            <p:ph type="body" idx="1"/>
          </p:nvPr>
        </p:nvSpPr>
        <p:spPr>
          <a:xfrm>
            <a:off x="311700" y="1152475"/>
            <a:ext cx="8520600" cy="3826200"/>
          </a:xfrm>
          <a:prstGeom prst="rect">
            <a:avLst/>
          </a:prstGeom>
        </p:spPr>
        <p:txBody>
          <a:bodyPr spcFirstLastPara="1" wrap="square" lIns="91425" tIns="91425" rIns="91425" bIns="91425" anchor="t" anchorCtr="0">
            <a:noAutofit/>
          </a:bodyPr>
          <a:lstStyle/>
          <a:p>
            <a:pPr marL="114300" lvl="0" indent="0" algn="l" rtl="0">
              <a:spcBef>
                <a:spcPts val="1200"/>
              </a:spcBef>
              <a:spcAft>
                <a:spcPts val="0"/>
              </a:spcAft>
              <a:buClr>
                <a:schemeClr val="dk1"/>
              </a:buClr>
              <a:buSzPts val="1800"/>
              <a:buNone/>
            </a:pPr>
            <a:r>
              <a:rPr lang="en" sz="1800" b="1" dirty="0"/>
              <a:t>Constructive questions include</a:t>
            </a:r>
            <a:r>
              <a:rPr lang="en" sz="1800" dirty="0"/>
              <a:t>:</a:t>
            </a:r>
            <a:endParaRPr sz="1800" dirty="0"/>
          </a:p>
          <a:p>
            <a:pPr marL="114300" lvl="0" indent="0" algn="l" rtl="0">
              <a:lnSpc>
                <a:spcPct val="100000"/>
              </a:lnSpc>
              <a:spcBef>
                <a:spcPts val="0"/>
              </a:spcBef>
              <a:spcAft>
                <a:spcPts val="0"/>
              </a:spcAft>
              <a:buClr>
                <a:schemeClr val="dk1"/>
              </a:buClr>
              <a:buSzPts val="1800"/>
              <a:buNone/>
            </a:pPr>
            <a:r>
              <a:rPr lang="en" dirty="0">
                <a:solidFill>
                  <a:schemeClr val="bg2">
                    <a:lumMod val="60000"/>
                    <a:lumOff val="40000"/>
                  </a:schemeClr>
                </a:solidFill>
              </a:rPr>
              <a:t>1.  </a:t>
            </a:r>
            <a:r>
              <a:rPr lang="en" dirty="0"/>
              <a:t>Exception questions (such as the miracle question)</a:t>
            </a:r>
            <a:endParaRPr dirty="0"/>
          </a:p>
          <a:p>
            <a:pPr marL="114300" lvl="0" indent="0" algn="l" rtl="0">
              <a:lnSpc>
                <a:spcPct val="100000"/>
              </a:lnSpc>
              <a:spcBef>
                <a:spcPts val="0"/>
              </a:spcBef>
              <a:spcAft>
                <a:spcPts val="0"/>
              </a:spcAft>
              <a:buClr>
                <a:schemeClr val="dk1"/>
              </a:buClr>
              <a:buSzPts val="1800"/>
              <a:buNone/>
            </a:pPr>
            <a:r>
              <a:rPr lang="en" dirty="0">
                <a:solidFill>
                  <a:schemeClr val="bg2">
                    <a:lumMod val="60000"/>
                    <a:lumOff val="40000"/>
                  </a:schemeClr>
                </a:solidFill>
              </a:rPr>
              <a:t>2.  </a:t>
            </a:r>
            <a:r>
              <a:rPr lang="en" dirty="0"/>
              <a:t>Coping questions</a:t>
            </a:r>
            <a:endParaRPr dirty="0"/>
          </a:p>
          <a:p>
            <a:pPr marL="114300" lvl="0" indent="0" algn="l" rtl="0">
              <a:lnSpc>
                <a:spcPct val="100000"/>
              </a:lnSpc>
              <a:spcBef>
                <a:spcPts val="0"/>
              </a:spcBef>
              <a:spcAft>
                <a:spcPts val="0"/>
              </a:spcAft>
              <a:buClr>
                <a:schemeClr val="dk1"/>
              </a:buClr>
              <a:buSzPts val="1800"/>
              <a:buNone/>
            </a:pPr>
            <a:r>
              <a:rPr lang="en" dirty="0">
                <a:solidFill>
                  <a:schemeClr val="bg2">
                    <a:lumMod val="60000"/>
                    <a:lumOff val="40000"/>
                  </a:schemeClr>
                </a:solidFill>
              </a:rPr>
              <a:t>3.  </a:t>
            </a:r>
            <a:r>
              <a:rPr lang="en" dirty="0"/>
              <a:t>Relationship questions</a:t>
            </a:r>
            <a:endParaRPr dirty="0"/>
          </a:p>
          <a:p>
            <a:pPr marL="114300" lvl="0" indent="0" algn="l" rtl="0">
              <a:lnSpc>
                <a:spcPct val="100000"/>
              </a:lnSpc>
              <a:spcBef>
                <a:spcPts val="0"/>
              </a:spcBef>
              <a:spcAft>
                <a:spcPts val="0"/>
              </a:spcAft>
              <a:buClr>
                <a:schemeClr val="dk1"/>
              </a:buClr>
              <a:buSzPts val="1800"/>
              <a:buNone/>
            </a:pPr>
            <a:r>
              <a:rPr lang="en" dirty="0">
                <a:solidFill>
                  <a:schemeClr val="bg2">
                    <a:lumMod val="60000"/>
                    <a:lumOff val="40000"/>
                  </a:schemeClr>
                </a:solidFill>
              </a:rPr>
              <a:t>4.  </a:t>
            </a:r>
            <a:r>
              <a:rPr lang="en" dirty="0"/>
              <a:t>Scaling question</a:t>
            </a:r>
            <a:endParaRPr dirty="0"/>
          </a:p>
          <a:p>
            <a:pPr marL="914400" lvl="0" indent="0" algn="l" rtl="0">
              <a:lnSpc>
                <a:spcPct val="100000"/>
              </a:lnSpc>
              <a:spcBef>
                <a:spcPts val="1200"/>
              </a:spcBef>
              <a:spcAft>
                <a:spcPts val="0"/>
              </a:spcAft>
              <a:buNone/>
            </a:pPr>
            <a:endParaRPr dirty="0"/>
          </a:p>
          <a:p>
            <a:pPr marL="114300" lvl="0" indent="0" algn="l" rtl="0">
              <a:spcBef>
                <a:spcPts val="1200"/>
              </a:spcBef>
              <a:spcAft>
                <a:spcPts val="0"/>
              </a:spcAft>
              <a:buClr>
                <a:schemeClr val="dk1"/>
              </a:buClr>
              <a:buSzPts val="1800"/>
              <a:buNone/>
            </a:pPr>
            <a:r>
              <a:rPr lang="en" dirty="0"/>
              <a:t>These questions are an important part of the process of therapy, as they create space for the client to critically examine their situation and create their own unique solutions. </a:t>
            </a:r>
            <a:endParaRPr dirty="0"/>
          </a:p>
          <a:p>
            <a:pPr marL="114300" lvl="0" indent="0" algn="l" rtl="0">
              <a:spcBef>
                <a:spcPts val="0"/>
              </a:spcBef>
              <a:spcAft>
                <a:spcPts val="0"/>
              </a:spcAft>
              <a:buClr>
                <a:schemeClr val="dk1"/>
              </a:buClr>
              <a:buSzPts val="1800"/>
              <a:buNone/>
            </a:pPr>
            <a:endParaRPr lang="en" dirty="0"/>
          </a:p>
          <a:p>
            <a:pPr marL="114300" lvl="0" indent="0" algn="l" rtl="0">
              <a:spcBef>
                <a:spcPts val="0"/>
              </a:spcBef>
              <a:spcAft>
                <a:spcPts val="0"/>
              </a:spcAft>
              <a:buClr>
                <a:schemeClr val="dk1"/>
              </a:buClr>
              <a:buSzPts val="1800"/>
              <a:buNone/>
            </a:pPr>
            <a:r>
              <a:rPr lang="en" dirty="0"/>
              <a:t>As such, SFT is client-driven, rather than counsellor-driven.</a:t>
            </a:r>
            <a:endParaRPr dirty="0"/>
          </a:p>
          <a:p>
            <a:pPr marL="0" lvl="0" indent="0" algn="l" rtl="0">
              <a:spcBef>
                <a:spcPts val="1200"/>
              </a:spcBef>
              <a:spcAft>
                <a:spcPts val="0"/>
              </a:spcAft>
              <a:buNone/>
            </a:pPr>
            <a:endParaRPr sz="1100" dirty="0"/>
          </a:p>
          <a:p>
            <a:pPr marL="457200" lvl="0" indent="0" algn="r" rtl="0">
              <a:spcBef>
                <a:spcPts val="1200"/>
              </a:spcBef>
              <a:spcAft>
                <a:spcPts val="1200"/>
              </a:spcAft>
              <a:buNone/>
            </a:pPr>
            <a:r>
              <a:rPr lang="en" sz="1100" dirty="0"/>
              <a:t>(Cormier et al., 2017) </a:t>
            </a:r>
            <a:endParaRPr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15" name="Google Shape;115;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Exception Questions</a:t>
            </a:r>
            <a:endParaRPr b="1" dirty="0"/>
          </a:p>
          <a:p>
            <a:pPr lvl="0" algn="l" rtl="0">
              <a:spcBef>
                <a:spcPts val="1600"/>
              </a:spcBef>
              <a:spcAft>
                <a:spcPts val="0"/>
              </a:spcAft>
              <a:buSzPts val="1800"/>
              <a:buFont typeface="Wingdings" panose="05000000000000000000" pitchFamily="2" charset="2"/>
              <a:buChar char="Ø"/>
            </a:pPr>
            <a:r>
              <a:rPr lang="en" dirty="0"/>
              <a:t>Therapist asks about when the problem may have been absent or less severe </a:t>
            </a:r>
            <a:endParaRPr dirty="0"/>
          </a:p>
          <a:p>
            <a:pPr lvl="0" algn="l" rtl="0">
              <a:spcBef>
                <a:spcPts val="0"/>
              </a:spcBef>
              <a:spcAft>
                <a:spcPts val="0"/>
              </a:spcAft>
              <a:buSzPts val="1800"/>
              <a:buFont typeface="Wingdings" panose="05000000000000000000" pitchFamily="2" charset="2"/>
              <a:buChar char="Ø"/>
            </a:pPr>
            <a:r>
              <a:rPr lang="en" dirty="0"/>
              <a:t>Exception questions can be past-oriented or future-oriented </a:t>
            </a:r>
            <a:endParaRPr dirty="0"/>
          </a:p>
          <a:p>
            <a:pPr lvl="0" algn="l" rtl="0">
              <a:spcBef>
                <a:spcPts val="0"/>
              </a:spcBef>
              <a:spcAft>
                <a:spcPts val="0"/>
              </a:spcAft>
              <a:buSzPts val="1800"/>
              <a:buFont typeface="Wingdings" panose="05000000000000000000" pitchFamily="2" charset="2"/>
              <a:buChar char="Ø"/>
            </a:pPr>
            <a:r>
              <a:rPr lang="en" dirty="0"/>
              <a:t>Past-oriented example: “What has been going better in your life between the time you booked this appointment and now that we are here in our first appointment?” </a:t>
            </a:r>
            <a:endParaRPr dirty="0"/>
          </a:p>
          <a:p>
            <a:pPr lvl="0" algn="l" rtl="0">
              <a:spcBef>
                <a:spcPts val="0"/>
              </a:spcBef>
              <a:spcAft>
                <a:spcPts val="0"/>
              </a:spcAft>
              <a:buSzPts val="1800"/>
              <a:buFont typeface="Wingdings" panose="05000000000000000000" pitchFamily="2" charset="2"/>
              <a:buChar char="Ø"/>
            </a:pPr>
            <a:r>
              <a:rPr lang="en" dirty="0"/>
              <a:t>Future-oriented example: The Miracle Question, a trademark of SFT. </a:t>
            </a:r>
          </a:p>
          <a:p>
            <a:pPr marL="1511300" lvl="3" indent="0">
              <a:spcBef>
                <a:spcPts val="0"/>
              </a:spcBef>
              <a:buSzPts val="1800"/>
              <a:buNone/>
            </a:pPr>
            <a:r>
              <a:rPr lang="en" sz="650" dirty="0"/>
              <a:t>																</a:t>
            </a:r>
            <a:r>
              <a:rPr lang="en" sz="1100" dirty="0"/>
              <a:t>(Cormier et al., 2017)</a:t>
            </a:r>
            <a:endParaRPr sz="1100" dirty="0"/>
          </a:p>
        </p:txBody>
      </p:sp>
      <p:pic>
        <p:nvPicPr>
          <p:cNvPr id="3" name="Picture 2">
            <a:extLst>
              <a:ext uri="{FF2B5EF4-FFF2-40B4-BE49-F238E27FC236}">
                <a16:creationId xmlns:a16="http://schemas.microsoft.com/office/drawing/2014/main" id="{5DFE18AB-8978-42CC-97B5-436CFC02033E}"/>
              </a:ext>
            </a:extLst>
          </p:cNvPr>
          <p:cNvPicPr>
            <a:picLocks noChangeAspect="1"/>
          </p:cNvPicPr>
          <p:nvPr/>
        </p:nvPicPr>
        <p:blipFill>
          <a:blip r:embed="rId3"/>
          <a:stretch>
            <a:fillRect/>
          </a:stretch>
        </p:blipFill>
        <p:spPr>
          <a:xfrm>
            <a:off x="7167330" y="3033505"/>
            <a:ext cx="1664970" cy="1664970"/>
          </a:xfrm>
          <a:prstGeom prst="rect">
            <a:avLst/>
          </a:prstGeom>
        </p:spPr>
      </p:pic>
      <p:sp>
        <p:nvSpPr>
          <p:cNvPr id="2" name="TextBox 1">
            <a:extLst>
              <a:ext uri="{FF2B5EF4-FFF2-40B4-BE49-F238E27FC236}">
                <a16:creationId xmlns:a16="http://schemas.microsoft.com/office/drawing/2014/main" id="{07D1B845-42AF-4458-8D6B-BF0CA768552A}"/>
              </a:ext>
            </a:extLst>
          </p:cNvPr>
          <p:cNvSpPr txBox="1"/>
          <p:nvPr/>
        </p:nvSpPr>
        <p:spPr>
          <a:xfrm>
            <a:off x="7167330" y="4698475"/>
            <a:ext cx="1740450" cy="276999"/>
          </a:xfrm>
          <a:prstGeom prst="rect">
            <a:avLst/>
          </a:prstGeom>
          <a:noFill/>
        </p:spPr>
        <p:txBody>
          <a:bodyPr wrap="square" rtlCol="0">
            <a:spAutoFit/>
          </a:bodyPr>
          <a:lstStyle/>
          <a:p>
            <a:r>
              <a:rPr lang="en-CA" sz="600" dirty="0"/>
              <a:t>Imagine Retrieved from: https://www.pacunited.com/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21" name="Google Shape;121;p24"/>
          <p:cNvSpPr txBox="1">
            <a:spLocks noGrp="1"/>
          </p:cNvSpPr>
          <p:nvPr>
            <p:ph type="body" idx="1"/>
          </p:nvPr>
        </p:nvSpPr>
        <p:spPr>
          <a:xfrm>
            <a:off x="3200400" y="1152475"/>
            <a:ext cx="5631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Coping Questions</a:t>
            </a:r>
            <a:endParaRPr b="1" dirty="0"/>
          </a:p>
          <a:p>
            <a:pPr lvl="0" algn="l" rtl="0">
              <a:spcBef>
                <a:spcPts val="1600"/>
              </a:spcBef>
              <a:spcAft>
                <a:spcPts val="0"/>
              </a:spcAft>
              <a:buSzPts val="1800"/>
              <a:buFont typeface="Wingdings" panose="05000000000000000000" pitchFamily="2" charset="2"/>
              <a:buChar char="Ø"/>
            </a:pPr>
            <a:r>
              <a:rPr lang="en" dirty="0"/>
              <a:t>The therapist asks about how the client is currently coping in their life</a:t>
            </a:r>
            <a:endParaRPr dirty="0"/>
          </a:p>
          <a:p>
            <a:pPr lvl="0" algn="l" rtl="0">
              <a:spcBef>
                <a:spcPts val="0"/>
              </a:spcBef>
              <a:spcAft>
                <a:spcPts val="0"/>
              </a:spcAft>
              <a:buSzPts val="1800"/>
              <a:buFont typeface="Wingdings" panose="05000000000000000000" pitchFamily="2" charset="2"/>
              <a:buChar char="Ø"/>
            </a:pPr>
            <a:r>
              <a:rPr lang="en" dirty="0"/>
              <a:t>Demonstrates to the client that they already possess many of the strengths and resources needed to solve their problems </a:t>
            </a:r>
            <a:endParaRPr dirty="0"/>
          </a:p>
          <a:p>
            <a:pPr lvl="0" algn="l" rtl="0">
              <a:spcBef>
                <a:spcPts val="0"/>
              </a:spcBef>
              <a:spcAft>
                <a:spcPts val="0"/>
              </a:spcAft>
              <a:buSzPts val="1800"/>
              <a:buFont typeface="Wingdings" panose="05000000000000000000" pitchFamily="2" charset="2"/>
              <a:buChar char="Ø"/>
            </a:pPr>
            <a:r>
              <a:rPr lang="en" dirty="0"/>
              <a:t>Example: “When your parents got angry with you for skipping school, how did you manage your anger?”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r" rtl="0">
              <a:spcBef>
                <a:spcPts val="1600"/>
              </a:spcBef>
              <a:spcAft>
                <a:spcPts val="1600"/>
              </a:spcAft>
              <a:buClr>
                <a:schemeClr val="dk1"/>
              </a:buClr>
              <a:buSzPts val="1100"/>
              <a:buFont typeface="Arial"/>
              <a:buNone/>
            </a:pPr>
            <a:r>
              <a:rPr lang="en" sz="1100" dirty="0"/>
              <a:t>											(Cormier et al., 2017)</a:t>
            </a:r>
            <a:endParaRPr sz="1100" dirty="0"/>
          </a:p>
        </p:txBody>
      </p:sp>
      <p:pic>
        <p:nvPicPr>
          <p:cNvPr id="3" name="Picture 2">
            <a:extLst>
              <a:ext uri="{FF2B5EF4-FFF2-40B4-BE49-F238E27FC236}">
                <a16:creationId xmlns:a16="http://schemas.microsoft.com/office/drawing/2014/main" id="{17347295-ED67-40D0-AF09-704A6C1BA12F}"/>
              </a:ext>
            </a:extLst>
          </p:cNvPr>
          <p:cNvPicPr>
            <a:picLocks noChangeAspect="1"/>
          </p:cNvPicPr>
          <p:nvPr/>
        </p:nvPicPr>
        <p:blipFill>
          <a:blip r:embed="rId3"/>
          <a:stretch>
            <a:fillRect/>
          </a:stretch>
        </p:blipFill>
        <p:spPr>
          <a:xfrm>
            <a:off x="487680" y="1607185"/>
            <a:ext cx="2506980" cy="2506980"/>
          </a:xfrm>
          <a:prstGeom prst="rect">
            <a:avLst/>
          </a:prstGeom>
        </p:spPr>
      </p:pic>
      <p:sp>
        <p:nvSpPr>
          <p:cNvPr id="2" name="TextBox 1">
            <a:extLst>
              <a:ext uri="{FF2B5EF4-FFF2-40B4-BE49-F238E27FC236}">
                <a16:creationId xmlns:a16="http://schemas.microsoft.com/office/drawing/2014/main" id="{8191073A-59D5-4A51-B6D9-001198DC7677}"/>
              </a:ext>
            </a:extLst>
          </p:cNvPr>
          <p:cNvSpPr txBox="1"/>
          <p:nvPr/>
        </p:nvSpPr>
        <p:spPr>
          <a:xfrm>
            <a:off x="800100" y="4114165"/>
            <a:ext cx="2506980" cy="184666"/>
          </a:xfrm>
          <a:prstGeom prst="rect">
            <a:avLst/>
          </a:prstGeom>
          <a:noFill/>
        </p:spPr>
        <p:txBody>
          <a:bodyPr wrap="square" rtlCol="0">
            <a:spAutoFit/>
          </a:bodyPr>
          <a:lstStyle/>
          <a:p>
            <a:r>
              <a:rPr lang="en-CA" sz="600" dirty="0"/>
              <a:t>Image Retrieved from: https://www.123rf.com/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27" name="Google Shape;127;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Relationship Questions</a:t>
            </a:r>
            <a:endParaRPr b="1" dirty="0"/>
          </a:p>
          <a:p>
            <a:pPr lvl="0" algn="l" rtl="0">
              <a:spcBef>
                <a:spcPts val="1600"/>
              </a:spcBef>
              <a:spcAft>
                <a:spcPts val="0"/>
              </a:spcAft>
              <a:buSzPts val="1800"/>
              <a:buFont typeface="Wingdings" panose="05000000000000000000" pitchFamily="2" charset="2"/>
              <a:buChar char="Ø"/>
            </a:pPr>
            <a:r>
              <a:rPr lang="en" dirty="0"/>
              <a:t>Therapist asks questions to gain an understanding of the social context of the situation </a:t>
            </a:r>
            <a:endParaRPr dirty="0"/>
          </a:p>
          <a:p>
            <a:pPr lvl="0" algn="l" rtl="0">
              <a:spcBef>
                <a:spcPts val="0"/>
              </a:spcBef>
              <a:spcAft>
                <a:spcPts val="0"/>
              </a:spcAft>
              <a:buSzPts val="1800"/>
              <a:buFont typeface="Wingdings" panose="05000000000000000000" pitchFamily="2" charset="2"/>
              <a:buChar char="Ø"/>
            </a:pPr>
            <a:r>
              <a:rPr lang="en" dirty="0"/>
              <a:t>These types of questions can be especially helpful in couples or relationship counselling</a:t>
            </a:r>
            <a:endParaRPr dirty="0"/>
          </a:p>
          <a:p>
            <a:pPr lvl="0" algn="l" rtl="0">
              <a:spcBef>
                <a:spcPts val="0"/>
              </a:spcBef>
              <a:spcAft>
                <a:spcPts val="0"/>
              </a:spcAft>
              <a:buSzPts val="1800"/>
              <a:buFont typeface="Wingdings" panose="05000000000000000000" pitchFamily="2" charset="2"/>
              <a:buChar char="Ø"/>
            </a:pPr>
            <a:r>
              <a:rPr lang="en" dirty="0"/>
              <a:t>Helps to point towards client strengths</a:t>
            </a:r>
            <a:endParaRPr dirty="0"/>
          </a:p>
          <a:p>
            <a:pPr lvl="0" algn="l" rtl="0">
              <a:spcBef>
                <a:spcPts val="0"/>
              </a:spcBef>
              <a:spcAft>
                <a:spcPts val="0"/>
              </a:spcAft>
              <a:buSzPts val="1800"/>
              <a:buFont typeface="Wingdings" panose="05000000000000000000" pitchFamily="2" charset="2"/>
              <a:buChar char="Ø"/>
            </a:pPr>
            <a:r>
              <a:rPr lang="en" dirty="0"/>
              <a:t>Examples: </a:t>
            </a:r>
            <a:endParaRPr dirty="0"/>
          </a:p>
          <a:p>
            <a:pPr lvl="0" algn="l" rtl="0">
              <a:spcBef>
                <a:spcPts val="0"/>
              </a:spcBef>
              <a:spcAft>
                <a:spcPts val="0"/>
              </a:spcAft>
              <a:buSzPts val="1800"/>
              <a:buFont typeface="Wingdings" panose="05000000000000000000" pitchFamily="2" charset="2"/>
              <a:buChar char="Ø"/>
            </a:pPr>
            <a:r>
              <a:rPr lang="en" dirty="0"/>
              <a:t>Ask the client’s parent, “What are you most proud of in your son?” </a:t>
            </a:r>
            <a:endParaRPr dirty="0"/>
          </a:p>
          <a:p>
            <a:pPr lvl="0" algn="l" rtl="0">
              <a:spcBef>
                <a:spcPts val="0"/>
              </a:spcBef>
              <a:spcAft>
                <a:spcPts val="0"/>
              </a:spcAft>
              <a:buSzPts val="1800"/>
              <a:buFont typeface="Wingdings" panose="05000000000000000000" pitchFamily="2" charset="2"/>
              <a:buChar char="Ø"/>
            </a:pPr>
            <a:r>
              <a:rPr lang="en" dirty="0"/>
              <a:t>Ask the client: “Who would be the first to notice your problem has disappeared?”</a:t>
            </a:r>
            <a:endParaRPr dirty="0"/>
          </a:p>
          <a:p>
            <a:pPr marL="45720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r" rtl="0">
              <a:spcBef>
                <a:spcPts val="1600"/>
              </a:spcBef>
              <a:spcAft>
                <a:spcPts val="1600"/>
              </a:spcAft>
              <a:buClr>
                <a:schemeClr val="dk1"/>
              </a:buClr>
              <a:buSzPts val="1100"/>
              <a:buFont typeface="Arial"/>
              <a:buNone/>
            </a:pPr>
            <a:r>
              <a:rPr lang="en" sz="1100" dirty="0"/>
              <a:t>(Cormier et al., 2017)</a:t>
            </a:r>
            <a:endParaRPr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33" name="Google Shape;133;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Scaling Questions</a:t>
            </a:r>
            <a:endParaRPr b="1" dirty="0"/>
          </a:p>
          <a:p>
            <a:pPr lvl="0" algn="l" rtl="0">
              <a:spcBef>
                <a:spcPts val="1600"/>
              </a:spcBef>
              <a:spcAft>
                <a:spcPts val="0"/>
              </a:spcAft>
              <a:buSzPts val="1800"/>
              <a:buFont typeface="Wingdings" panose="05000000000000000000" pitchFamily="2" charset="2"/>
              <a:buChar char="Ø"/>
            </a:pPr>
            <a:r>
              <a:rPr lang="en" dirty="0"/>
              <a:t>Therapist asks client to quantify their feelings and aspirations</a:t>
            </a:r>
            <a:endParaRPr dirty="0"/>
          </a:p>
          <a:p>
            <a:pPr lvl="0" algn="l" rtl="0">
              <a:spcBef>
                <a:spcPts val="0"/>
              </a:spcBef>
              <a:spcAft>
                <a:spcPts val="0"/>
              </a:spcAft>
              <a:buSzPts val="1800"/>
              <a:buFont typeface="Wingdings" panose="05000000000000000000" pitchFamily="2" charset="2"/>
              <a:buChar char="Ø"/>
            </a:pPr>
            <a:r>
              <a:rPr lang="en" dirty="0"/>
              <a:t>The purpose of scaling questions is to help clients express previously unexplainable feelings, clarify the next desired steps for clients, and assess client progress (Davis &amp; Osborn, 2000). </a:t>
            </a:r>
            <a:endParaRPr dirty="0"/>
          </a:p>
          <a:p>
            <a:pPr lvl="0" algn="l" rtl="0">
              <a:spcBef>
                <a:spcPts val="0"/>
              </a:spcBef>
              <a:spcAft>
                <a:spcPts val="0"/>
              </a:spcAft>
              <a:buSzPts val="1800"/>
              <a:buFont typeface="Wingdings" panose="05000000000000000000" pitchFamily="2" charset="2"/>
              <a:buChar char="Ø"/>
            </a:pPr>
            <a:r>
              <a:rPr lang="en" dirty="0"/>
              <a:t>Scaling questions can help to clarify communication with other professionals (Cormier et al., 2017) </a:t>
            </a:r>
            <a:endParaRPr dirty="0"/>
          </a:p>
          <a:p>
            <a:pPr lvl="0" algn="l" rtl="0">
              <a:spcBef>
                <a:spcPts val="0"/>
              </a:spcBef>
              <a:spcAft>
                <a:spcPts val="0"/>
              </a:spcAft>
              <a:buSzPts val="1800"/>
              <a:buFont typeface="Wingdings" panose="05000000000000000000" pitchFamily="2" charset="2"/>
              <a:buChar char="Ø"/>
            </a:pPr>
            <a:r>
              <a:rPr lang="en" dirty="0"/>
              <a:t>Example: On a scale of 0 to 10, with 0 being no motivation and 10 being the most motivation possible, how motivated are you to attend your first period class?” </a:t>
            </a:r>
          </a:p>
          <a:p>
            <a:pPr lvl="1">
              <a:spcBef>
                <a:spcPts val="0"/>
              </a:spcBef>
              <a:buSzPts val="1800"/>
              <a:buFont typeface="Wingdings" panose="05000000000000000000" pitchFamily="2" charset="2"/>
              <a:buChar char="Ø"/>
            </a:pPr>
            <a:r>
              <a:rPr lang="en" dirty="0"/>
              <a:t>Why?</a:t>
            </a:r>
            <a:endParaRPr dirty="0"/>
          </a:p>
        </p:txBody>
      </p:sp>
      <p:pic>
        <p:nvPicPr>
          <p:cNvPr id="4" name="Picture 3">
            <a:extLst>
              <a:ext uri="{FF2B5EF4-FFF2-40B4-BE49-F238E27FC236}">
                <a16:creationId xmlns:a16="http://schemas.microsoft.com/office/drawing/2014/main" id="{19885758-D0C0-4D84-A245-FA787F7BDAC7}"/>
              </a:ext>
            </a:extLst>
          </p:cNvPr>
          <p:cNvPicPr>
            <a:picLocks noChangeAspect="1"/>
          </p:cNvPicPr>
          <p:nvPr/>
        </p:nvPicPr>
        <p:blipFill>
          <a:blip r:embed="rId3"/>
          <a:stretch>
            <a:fillRect/>
          </a:stretch>
        </p:blipFill>
        <p:spPr>
          <a:xfrm>
            <a:off x="5516880" y="3999104"/>
            <a:ext cx="3238500" cy="910855"/>
          </a:xfrm>
          <a:prstGeom prst="rect">
            <a:avLst/>
          </a:prstGeom>
        </p:spPr>
      </p:pic>
      <p:sp>
        <p:nvSpPr>
          <p:cNvPr id="2" name="TextBox 1">
            <a:extLst>
              <a:ext uri="{FF2B5EF4-FFF2-40B4-BE49-F238E27FC236}">
                <a16:creationId xmlns:a16="http://schemas.microsoft.com/office/drawing/2014/main" id="{72A406D3-7BE8-4E2F-9C84-6823D5DB919B}"/>
              </a:ext>
            </a:extLst>
          </p:cNvPr>
          <p:cNvSpPr txBox="1"/>
          <p:nvPr/>
        </p:nvSpPr>
        <p:spPr>
          <a:xfrm>
            <a:off x="5044440" y="4908620"/>
            <a:ext cx="4183380" cy="276999"/>
          </a:xfrm>
          <a:prstGeom prst="rect">
            <a:avLst/>
          </a:prstGeom>
          <a:noFill/>
        </p:spPr>
        <p:txBody>
          <a:bodyPr wrap="square" rtlCol="0">
            <a:spAutoFit/>
          </a:bodyPr>
          <a:lstStyle/>
          <a:p>
            <a:r>
              <a:rPr lang="en-CA" sz="600" dirty="0"/>
              <a:t>Image Retrieved from: https://medium.com/verve-up/a-solution-focused-approach-to-feminism-b578101d6d1a </a:t>
            </a:r>
          </a:p>
        </p:txBody>
      </p:sp>
      <p:pic>
        <p:nvPicPr>
          <p:cNvPr id="5" name="Picture 4">
            <a:extLst>
              <a:ext uri="{FF2B5EF4-FFF2-40B4-BE49-F238E27FC236}">
                <a16:creationId xmlns:a16="http://schemas.microsoft.com/office/drawing/2014/main" id="{C5AF3A11-7E07-48FF-948C-3B6DBBB4A148}"/>
              </a:ext>
            </a:extLst>
          </p:cNvPr>
          <p:cNvPicPr>
            <a:picLocks noChangeAspect="1"/>
          </p:cNvPicPr>
          <p:nvPr/>
        </p:nvPicPr>
        <p:blipFill>
          <a:blip r:embed="rId4"/>
          <a:stretch>
            <a:fillRect/>
          </a:stretch>
        </p:blipFill>
        <p:spPr>
          <a:xfrm>
            <a:off x="1618890" y="3999104"/>
            <a:ext cx="1645920" cy="941070"/>
          </a:xfrm>
          <a:prstGeom prst="rect">
            <a:avLst/>
          </a:prstGeom>
        </p:spPr>
      </p:pic>
      <p:sp>
        <p:nvSpPr>
          <p:cNvPr id="6" name="Rectangle 5">
            <a:extLst>
              <a:ext uri="{FF2B5EF4-FFF2-40B4-BE49-F238E27FC236}">
                <a16:creationId xmlns:a16="http://schemas.microsoft.com/office/drawing/2014/main" id="{5B526DC3-E4A0-44E2-8C3F-5EE782824BBB}"/>
              </a:ext>
            </a:extLst>
          </p:cNvPr>
          <p:cNvSpPr/>
          <p:nvPr/>
        </p:nvSpPr>
        <p:spPr>
          <a:xfrm>
            <a:off x="1507755" y="4918654"/>
            <a:ext cx="2012685" cy="276999"/>
          </a:xfrm>
          <a:prstGeom prst="rect">
            <a:avLst/>
          </a:prstGeom>
        </p:spPr>
        <p:txBody>
          <a:bodyPr wrap="square">
            <a:spAutoFit/>
          </a:bodyPr>
          <a:lstStyle/>
          <a:p>
            <a:r>
              <a:rPr lang="en-CA" sz="400" dirty="0"/>
              <a:t>Image Retrieved from: https://tex.stackexchange.com/questions/448817/how-to-get-a-stairway-symbol-in-math-mode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39" name="Google Shape;139;p27"/>
          <p:cNvSpPr txBox="1">
            <a:spLocks noGrp="1"/>
          </p:cNvSpPr>
          <p:nvPr>
            <p:ph type="body" idx="1"/>
          </p:nvPr>
        </p:nvSpPr>
        <p:spPr>
          <a:xfrm>
            <a:off x="311700" y="1152475"/>
            <a:ext cx="480894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Putting it All Together</a:t>
            </a:r>
            <a:endParaRPr b="1" dirty="0"/>
          </a:p>
          <a:p>
            <a:pPr lvl="0" algn="l" rtl="0">
              <a:spcBef>
                <a:spcPts val="1600"/>
              </a:spcBef>
              <a:spcAft>
                <a:spcPts val="0"/>
              </a:spcAft>
              <a:buSzPts val="1800"/>
              <a:buFont typeface="Wingdings" panose="05000000000000000000" pitchFamily="2" charset="2"/>
              <a:buChar char="Ø"/>
            </a:pPr>
            <a:r>
              <a:rPr lang="en" dirty="0"/>
              <a:t>The first session in SFT is essential (Macdonald, 2011)</a:t>
            </a:r>
            <a:endParaRPr dirty="0"/>
          </a:p>
          <a:p>
            <a:pPr lvl="0" algn="l" rtl="0">
              <a:spcBef>
                <a:spcPts val="0"/>
              </a:spcBef>
              <a:spcAft>
                <a:spcPts val="0"/>
              </a:spcAft>
              <a:buSzPts val="1800"/>
              <a:buFont typeface="Wingdings" panose="05000000000000000000" pitchFamily="2" charset="2"/>
              <a:buChar char="Ø"/>
            </a:pPr>
            <a:r>
              <a:rPr lang="en" dirty="0"/>
              <a:t>Focus is immediately on the present moment (Cormier et al., 2017)</a:t>
            </a:r>
            <a:endParaRPr dirty="0"/>
          </a:p>
          <a:p>
            <a:pPr lvl="0" algn="l" rtl="0">
              <a:spcBef>
                <a:spcPts val="0"/>
              </a:spcBef>
              <a:spcAft>
                <a:spcPts val="0"/>
              </a:spcAft>
              <a:buSzPts val="1800"/>
              <a:buFont typeface="Wingdings" panose="05000000000000000000" pitchFamily="2" charset="2"/>
              <a:buChar char="Ø"/>
            </a:pPr>
            <a:r>
              <a:rPr lang="en" dirty="0"/>
              <a:t>A specific sequence is suggested, that can be helpful for beginning therapists and those unfamiliar with SFT (Macdonald, 2011)</a:t>
            </a:r>
            <a:endParaRPr dirty="0"/>
          </a:p>
        </p:txBody>
      </p:sp>
      <p:pic>
        <p:nvPicPr>
          <p:cNvPr id="3" name="Picture 2">
            <a:extLst>
              <a:ext uri="{FF2B5EF4-FFF2-40B4-BE49-F238E27FC236}">
                <a16:creationId xmlns:a16="http://schemas.microsoft.com/office/drawing/2014/main" id="{62782E05-D951-48CA-96FE-9D3CC906C7D9}"/>
              </a:ext>
            </a:extLst>
          </p:cNvPr>
          <p:cNvPicPr>
            <a:picLocks noChangeAspect="1"/>
          </p:cNvPicPr>
          <p:nvPr/>
        </p:nvPicPr>
        <p:blipFill>
          <a:blip r:embed="rId3"/>
          <a:stretch>
            <a:fillRect/>
          </a:stretch>
        </p:blipFill>
        <p:spPr>
          <a:xfrm>
            <a:off x="5410200" y="283168"/>
            <a:ext cx="3535680" cy="4577163"/>
          </a:xfrm>
          <a:prstGeom prst="rect">
            <a:avLst/>
          </a:prstGeom>
        </p:spPr>
      </p:pic>
      <p:sp>
        <p:nvSpPr>
          <p:cNvPr id="2" name="TextBox 1">
            <a:extLst>
              <a:ext uri="{FF2B5EF4-FFF2-40B4-BE49-F238E27FC236}">
                <a16:creationId xmlns:a16="http://schemas.microsoft.com/office/drawing/2014/main" id="{1F6C2F54-6906-48C0-9C7A-3D01975A406B}"/>
              </a:ext>
            </a:extLst>
          </p:cNvPr>
          <p:cNvSpPr txBox="1"/>
          <p:nvPr/>
        </p:nvSpPr>
        <p:spPr>
          <a:xfrm>
            <a:off x="5775960" y="4860331"/>
            <a:ext cx="3169920" cy="184666"/>
          </a:xfrm>
          <a:prstGeom prst="rect">
            <a:avLst/>
          </a:prstGeom>
          <a:noFill/>
        </p:spPr>
        <p:txBody>
          <a:bodyPr wrap="square" rtlCol="0">
            <a:spAutoFit/>
          </a:bodyPr>
          <a:lstStyle/>
          <a:p>
            <a:r>
              <a:rPr lang="en-CA" sz="600" dirty="0"/>
              <a:t>Image Courtesy of: https://www.pinterest.ca/pin/50454458304512641/?lp=true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45" name="Google Shape;145;p28"/>
          <p:cNvSpPr txBox="1">
            <a:spLocks noGrp="1"/>
          </p:cNvSpPr>
          <p:nvPr>
            <p:ph type="body" idx="1"/>
          </p:nvPr>
        </p:nvSpPr>
        <p:spPr>
          <a:xfrm>
            <a:off x="311700" y="1152475"/>
            <a:ext cx="8520600" cy="32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Sequence of the first session: </a:t>
            </a:r>
            <a:endParaRPr sz="1800" dirty="0"/>
          </a:p>
          <a:p>
            <a:pPr marL="457200" lvl="0" indent="-317500" algn="l" rtl="0">
              <a:spcBef>
                <a:spcPts val="1600"/>
              </a:spcBef>
              <a:spcAft>
                <a:spcPts val="0"/>
              </a:spcAft>
              <a:buSzPts val="1400"/>
              <a:buAutoNum type="arabicPeriod"/>
            </a:pPr>
            <a:r>
              <a:rPr lang="en" sz="1800" dirty="0"/>
              <a:t>Introduction </a:t>
            </a:r>
            <a:endParaRPr sz="1800" dirty="0"/>
          </a:p>
          <a:p>
            <a:pPr marL="457200" lvl="0" indent="-317500" algn="l" rtl="0">
              <a:spcBef>
                <a:spcPts val="0"/>
              </a:spcBef>
              <a:spcAft>
                <a:spcPts val="0"/>
              </a:spcAft>
              <a:buSzPts val="1400"/>
              <a:buAutoNum type="arabicPeriod"/>
            </a:pPr>
            <a:r>
              <a:rPr lang="en" sz="1800" dirty="0"/>
              <a:t>Defining the problem </a:t>
            </a:r>
            <a:endParaRPr sz="1800" dirty="0"/>
          </a:p>
          <a:p>
            <a:pPr marL="457200" lvl="0" indent="-317500" algn="l" rtl="0">
              <a:spcBef>
                <a:spcPts val="0"/>
              </a:spcBef>
              <a:spcAft>
                <a:spcPts val="0"/>
              </a:spcAft>
              <a:buSzPts val="1400"/>
              <a:buAutoNum type="arabicPeriod"/>
            </a:pPr>
            <a:r>
              <a:rPr lang="en" sz="1800" dirty="0"/>
              <a:t>Pre-session changes </a:t>
            </a:r>
            <a:endParaRPr sz="1800" dirty="0"/>
          </a:p>
          <a:p>
            <a:pPr marL="457200" lvl="0" indent="-317500" algn="l" rtl="0">
              <a:spcBef>
                <a:spcPts val="0"/>
              </a:spcBef>
              <a:spcAft>
                <a:spcPts val="0"/>
              </a:spcAft>
              <a:buSzPts val="1400"/>
              <a:buAutoNum type="arabicPeriod"/>
            </a:pPr>
            <a:r>
              <a:rPr lang="en" sz="1800" dirty="0"/>
              <a:t>Goals </a:t>
            </a:r>
            <a:endParaRPr sz="1800" dirty="0"/>
          </a:p>
          <a:p>
            <a:pPr marL="457200" lvl="0" indent="-317500" algn="l" rtl="0">
              <a:spcBef>
                <a:spcPts val="0"/>
              </a:spcBef>
              <a:spcAft>
                <a:spcPts val="0"/>
              </a:spcAft>
              <a:buSzPts val="1400"/>
              <a:buAutoNum type="arabicPeriod"/>
            </a:pPr>
            <a:r>
              <a:rPr lang="en" sz="1800" dirty="0"/>
              <a:t>Exceptions </a:t>
            </a:r>
            <a:endParaRPr sz="1800" dirty="0"/>
          </a:p>
          <a:p>
            <a:pPr marL="457200" lvl="0" indent="-317500" algn="l" rtl="0">
              <a:spcBef>
                <a:spcPts val="0"/>
              </a:spcBef>
              <a:spcAft>
                <a:spcPts val="0"/>
              </a:spcAft>
              <a:buSzPts val="1400"/>
              <a:buAutoNum type="arabicPeriod"/>
            </a:pPr>
            <a:r>
              <a:rPr lang="en" sz="1800" dirty="0"/>
              <a:t>Scaling </a:t>
            </a:r>
            <a:endParaRPr sz="1800" dirty="0"/>
          </a:p>
          <a:p>
            <a:pPr marL="457200" lvl="0" indent="-317500" algn="l" rtl="0">
              <a:spcBef>
                <a:spcPts val="0"/>
              </a:spcBef>
              <a:spcAft>
                <a:spcPts val="0"/>
              </a:spcAft>
              <a:buSzPts val="1400"/>
              <a:buAutoNum type="arabicPeriod"/>
            </a:pPr>
            <a:r>
              <a:rPr lang="en" sz="1800" dirty="0"/>
              <a:t>The miracle question </a:t>
            </a:r>
            <a:endParaRPr sz="1800" dirty="0"/>
          </a:p>
          <a:p>
            <a:pPr marL="457200" lvl="0" indent="-317500" algn="l" rtl="0">
              <a:spcBef>
                <a:spcPts val="0"/>
              </a:spcBef>
              <a:spcAft>
                <a:spcPts val="0"/>
              </a:spcAft>
              <a:buSzPts val="1400"/>
              <a:buAutoNum type="arabicPeriod"/>
            </a:pPr>
            <a:r>
              <a:rPr lang="en" sz="1800" dirty="0"/>
              <a:t>Surviving the present </a:t>
            </a:r>
            <a:endParaRPr sz="1800" dirty="0"/>
          </a:p>
          <a:p>
            <a:pPr marL="457200" lvl="0" indent="-317500" algn="l" rtl="0">
              <a:spcBef>
                <a:spcPts val="0"/>
              </a:spcBef>
              <a:spcAft>
                <a:spcPts val="0"/>
              </a:spcAft>
              <a:buSzPts val="1400"/>
              <a:buAutoNum type="arabicPeriod"/>
            </a:pPr>
            <a:r>
              <a:rPr lang="en" sz="1800" dirty="0"/>
              <a:t>Conclusion of the session</a:t>
            </a:r>
            <a:endParaRPr sz="1800" dirty="0"/>
          </a:p>
          <a:p>
            <a:pPr marL="0" lvl="0" indent="0" algn="l" rtl="0">
              <a:spcBef>
                <a:spcPts val="1600"/>
              </a:spcBef>
              <a:spcAft>
                <a:spcPts val="0"/>
              </a:spcAft>
              <a:buNone/>
            </a:pPr>
            <a:endParaRPr sz="1400" dirty="0"/>
          </a:p>
          <a:p>
            <a:pPr marL="0" lvl="0" indent="0" algn="r" rtl="0">
              <a:spcBef>
                <a:spcPts val="1600"/>
              </a:spcBef>
              <a:spcAft>
                <a:spcPts val="0"/>
              </a:spcAft>
              <a:buNone/>
            </a:pPr>
            <a:r>
              <a:rPr lang="en" sz="1100" dirty="0"/>
              <a:t>(Macdonald, 2011)</a:t>
            </a:r>
            <a:endParaRPr sz="1100" dirty="0"/>
          </a:p>
          <a:p>
            <a:pPr marL="457200" lvl="0" indent="0" algn="l" rtl="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EDE0BA-C078-40B1-BC77-AEDF3F9FB67E}"/>
              </a:ext>
            </a:extLst>
          </p:cNvPr>
          <p:cNvSpPr/>
          <p:nvPr/>
        </p:nvSpPr>
        <p:spPr>
          <a:xfrm>
            <a:off x="4572000" y="1760220"/>
            <a:ext cx="2797260" cy="2237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9EDFB89-C144-498B-9A39-726683886153}"/>
              </a:ext>
            </a:extLst>
          </p:cNvPr>
          <p:cNvSpPr>
            <a:spLocks noGrp="1"/>
          </p:cNvSpPr>
          <p:nvPr>
            <p:ph type="title"/>
          </p:nvPr>
        </p:nvSpPr>
        <p:spPr/>
        <p:txBody>
          <a:bodyPr/>
          <a:lstStyle/>
          <a:p>
            <a:r>
              <a:rPr lang="en-CA" dirty="0"/>
              <a:t>What is Solution Focused Therapy?</a:t>
            </a:r>
          </a:p>
        </p:txBody>
      </p:sp>
      <p:sp>
        <p:nvSpPr>
          <p:cNvPr id="3" name="Text Placeholder 2">
            <a:extLst>
              <a:ext uri="{FF2B5EF4-FFF2-40B4-BE49-F238E27FC236}">
                <a16:creationId xmlns:a16="http://schemas.microsoft.com/office/drawing/2014/main" id="{DE0F48A8-6062-42C9-A714-32C5D9A4484B}"/>
              </a:ext>
            </a:extLst>
          </p:cNvPr>
          <p:cNvSpPr>
            <a:spLocks noGrp="1"/>
          </p:cNvSpPr>
          <p:nvPr>
            <p:ph type="body" idx="1"/>
          </p:nvPr>
        </p:nvSpPr>
        <p:spPr>
          <a:xfrm>
            <a:off x="4511040" y="1874519"/>
            <a:ext cx="2797260" cy="2237155"/>
          </a:xfrm>
        </p:spPr>
        <p:txBody>
          <a:bodyPr/>
          <a:lstStyle/>
          <a:p>
            <a:pPr marL="114300" indent="0">
              <a:buNone/>
            </a:pPr>
            <a:r>
              <a:rPr lang="en-US" dirty="0"/>
              <a:t>Solution-focused therapy is a strength-based approach, emphasizing the resources people already possess and how these can be applied to the change process (Corcoran &amp; Pillai, 2009).</a:t>
            </a:r>
            <a:br>
              <a:rPr lang="en-US" dirty="0"/>
            </a:br>
            <a:endParaRPr lang="en-US" dirty="0"/>
          </a:p>
          <a:p>
            <a:endParaRPr lang="en-US" dirty="0"/>
          </a:p>
          <a:p>
            <a:endParaRPr lang="en-CA" dirty="0"/>
          </a:p>
        </p:txBody>
      </p:sp>
      <p:sp>
        <p:nvSpPr>
          <p:cNvPr id="4" name="Rectangle 3">
            <a:extLst>
              <a:ext uri="{FF2B5EF4-FFF2-40B4-BE49-F238E27FC236}">
                <a16:creationId xmlns:a16="http://schemas.microsoft.com/office/drawing/2014/main" id="{A88FB88C-D741-4F57-A6FF-4108483C8487}"/>
              </a:ext>
            </a:extLst>
          </p:cNvPr>
          <p:cNvSpPr/>
          <p:nvPr/>
        </p:nvSpPr>
        <p:spPr>
          <a:xfrm>
            <a:off x="672049" y="4443373"/>
            <a:ext cx="2712720" cy="153888"/>
          </a:xfrm>
          <a:prstGeom prst="rect">
            <a:avLst/>
          </a:prstGeom>
        </p:spPr>
        <p:txBody>
          <a:bodyPr wrap="square">
            <a:spAutoFit/>
          </a:bodyPr>
          <a:lstStyle/>
          <a:p>
            <a:r>
              <a:rPr lang="en-CA" sz="400" dirty="0"/>
              <a:t>Image Retrieved from: http://www.quadrantsoftware.com/services-support/training-services/</a:t>
            </a:r>
          </a:p>
        </p:txBody>
      </p:sp>
      <p:pic>
        <p:nvPicPr>
          <p:cNvPr id="6" name="Picture 5">
            <a:extLst>
              <a:ext uri="{FF2B5EF4-FFF2-40B4-BE49-F238E27FC236}">
                <a16:creationId xmlns:a16="http://schemas.microsoft.com/office/drawing/2014/main" id="{65A854B8-1EDA-4AD9-8221-3E8931509339}"/>
              </a:ext>
            </a:extLst>
          </p:cNvPr>
          <p:cNvPicPr>
            <a:picLocks noChangeAspect="1"/>
          </p:cNvPicPr>
          <p:nvPr/>
        </p:nvPicPr>
        <p:blipFill>
          <a:blip r:embed="rId2"/>
          <a:stretch>
            <a:fillRect/>
          </a:stretch>
        </p:blipFill>
        <p:spPr>
          <a:xfrm>
            <a:off x="520766" y="1430806"/>
            <a:ext cx="3015286" cy="3012567"/>
          </a:xfrm>
          <a:prstGeom prst="rect">
            <a:avLst/>
          </a:prstGeom>
        </p:spPr>
      </p:pic>
    </p:spTree>
    <p:extLst>
      <p:ext uri="{BB962C8B-B14F-4D97-AF65-F5344CB8AC3E}">
        <p14:creationId xmlns:p14="http://schemas.microsoft.com/office/powerpoint/2010/main" val="241634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a:t>
            </a:r>
            <a:endParaRPr/>
          </a:p>
        </p:txBody>
      </p:sp>
      <p:sp>
        <p:nvSpPr>
          <p:cNvPr id="151" name="Google Shape;151;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Introduction</a:t>
            </a:r>
            <a:endParaRPr b="1" dirty="0"/>
          </a:p>
          <a:p>
            <a:pPr lvl="0" algn="l" rtl="0">
              <a:spcBef>
                <a:spcPts val="1600"/>
              </a:spcBef>
              <a:spcAft>
                <a:spcPts val="0"/>
              </a:spcAft>
              <a:buSzPts val="1800"/>
              <a:buFont typeface="Wingdings" panose="05000000000000000000" pitchFamily="2" charset="2"/>
              <a:buChar char="Ø"/>
            </a:pPr>
            <a:r>
              <a:rPr lang="en" dirty="0"/>
              <a:t>Key questions to ask during the introduction: </a:t>
            </a:r>
            <a:endParaRPr dirty="0"/>
          </a:p>
          <a:p>
            <a:pPr marL="457200" lvl="0" indent="-342900" algn="l" rtl="0">
              <a:spcBef>
                <a:spcPts val="0"/>
              </a:spcBef>
              <a:spcAft>
                <a:spcPts val="0"/>
              </a:spcAft>
              <a:buSzPts val="1800"/>
              <a:buAutoNum type="arabicPeriod"/>
            </a:pPr>
            <a:r>
              <a:rPr lang="en" dirty="0"/>
              <a:t>What would you like to be called? </a:t>
            </a:r>
            <a:endParaRPr dirty="0"/>
          </a:p>
          <a:p>
            <a:pPr marL="457200" lvl="0" indent="-342900" algn="l" rtl="0">
              <a:spcBef>
                <a:spcPts val="0"/>
              </a:spcBef>
              <a:spcAft>
                <a:spcPts val="0"/>
              </a:spcAft>
              <a:buSzPts val="1800"/>
              <a:buAutoNum type="arabicPeriod"/>
            </a:pPr>
            <a:r>
              <a:rPr lang="en" dirty="0"/>
              <a:t>What do you want to get out of being here today?</a:t>
            </a:r>
          </a:p>
          <a:p>
            <a:pPr marL="457200" lvl="0" indent="-342900" algn="l" rtl="0">
              <a:spcBef>
                <a:spcPts val="0"/>
              </a:spcBef>
              <a:spcAft>
                <a:spcPts val="0"/>
              </a:spcAft>
              <a:buSzPts val="1800"/>
              <a:buAutoNum type="arabicPeriod"/>
            </a:pPr>
            <a:endParaRPr lang="en" dirty="0"/>
          </a:p>
          <a:p>
            <a:pPr marL="457200" lvl="0" indent="-342900" algn="l" rtl="0">
              <a:spcBef>
                <a:spcPts val="0"/>
              </a:spcBef>
              <a:spcAft>
                <a:spcPts val="0"/>
              </a:spcAft>
              <a:buSzPts val="1800"/>
              <a:buAutoNum type="arabicPeriod"/>
            </a:pPr>
            <a:endParaRPr lang="en" dirty="0"/>
          </a:p>
          <a:p>
            <a:pPr marL="457200" lvl="0" indent="-342900" algn="l" rtl="0">
              <a:spcBef>
                <a:spcPts val="0"/>
              </a:spcBef>
              <a:spcAft>
                <a:spcPts val="0"/>
              </a:spcAft>
              <a:buSzPts val="1800"/>
              <a:buAutoNum type="arabicPeriod"/>
            </a:pP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endParaRPr lang="en" dirty="0"/>
          </a:p>
          <a:p>
            <a:pPr marL="114300" indent="0" algn="r">
              <a:buNone/>
            </a:pPr>
            <a:r>
              <a:rPr lang="en" sz="1100" dirty="0"/>
              <a:t> </a:t>
            </a:r>
            <a:r>
              <a:rPr lang="en-CA" sz="1100" dirty="0"/>
              <a:t>(Macdonald, 2011)</a:t>
            </a:r>
          </a:p>
          <a:p>
            <a:pPr marL="114300" lvl="0" indent="0" algn="l" rtl="0">
              <a:spcBef>
                <a:spcPts val="0"/>
              </a:spcBef>
              <a:spcAft>
                <a:spcPts val="0"/>
              </a:spcAft>
              <a:buSzPts val="18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57" name="Google Shape;157;p3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Defining the Problem </a:t>
            </a:r>
            <a:endParaRPr b="1" dirty="0"/>
          </a:p>
          <a:p>
            <a:pPr lvl="0" algn="l" rtl="0">
              <a:spcBef>
                <a:spcPts val="1600"/>
              </a:spcBef>
              <a:spcAft>
                <a:spcPts val="0"/>
              </a:spcAft>
              <a:buSzPts val="1800"/>
              <a:buFont typeface="Wingdings" panose="05000000000000000000" pitchFamily="2" charset="2"/>
              <a:buChar char="Ø"/>
            </a:pPr>
            <a:r>
              <a:rPr lang="en" dirty="0"/>
              <a:t>Goal is to gain an understanding of the client’s problem </a:t>
            </a:r>
            <a:endParaRPr dirty="0"/>
          </a:p>
          <a:p>
            <a:pPr lvl="0" algn="l" rtl="0">
              <a:spcBef>
                <a:spcPts val="0"/>
              </a:spcBef>
              <a:spcAft>
                <a:spcPts val="0"/>
              </a:spcAft>
              <a:buSzPts val="1800"/>
              <a:buFont typeface="Wingdings" panose="05000000000000000000" pitchFamily="2" charset="2"/>
              <a:buChar char="Ø"/>
            </a:pPr>
            <a:r>
              <a:rPr lang="en" dirty="0"/>
              <a:t>Important to focus on only one problem at a time </a:t>
            </a:r>
            <a:endParaRPr dirty="0"/>
          </a:p>
          <a:p>
            <a:pPr lvl="0" algn="l" rtl="0">
              <a:spcBef>
                <a:spcPts val="0"/>
              </a:spcBef>
              <a:spcAft>
                <a:spcPts val="0"/>
              </a:spcAft>
              <a:buSzPts val="1800"/>
              <a:buFont typeface="Wingdings" panose="05000000000000000000" pitchFamily="2" charset="2"/>
              <a:buChar char="Ø"/>
            </a:pPr>
            <a:r>
              <a:rPr lang="en" dirty="0"/>
              <a:t>Key questions to ask when defining the problem: </a:t>
            </a:r>
            <a:endParaRPr dirty="0"/>
          </a:p>
          <a:p>
            <a:pPr marL="457200" lvl="0" indent="-342900" algn="l" rtl="0">
              <a:spcBef>
                <a:spcPts val="0"/>
              </a:spcBef>
              <a:spcAft>
                <a:spcPts val="0"/>
              </a:spcAft>
              <a:buSzPts val="1800"/>
              <a:buAutoNum type="arabicPeriod"/>
            </a:pPr>
            <a:r>
              <a:rPr lang="en" dirty="0"/>
              <a:t>How often does the problem occur? </a:t>
            </a:r>
            <a:endParaRPr dirty="0"/>
          </a:p>
          <a:p>
            <a:pPr marL="457200" lvl="0" indent="-342900" algn="l" rtl="0">
              <a:spcBef>
                <a:spcPts val="0"/>
              </a:spcBef>
              <a:spcAft>
                <a:spcPts val="0"/>
              </a:spcAft>
              <a:buSzPts val="1800"/>
              <a:buAutoNum type="arabicPeriod"/>
            </a:pPr>
            <a:r>
              <a:rPr lang="en" dirty="0"/>
              <a:t>How long has the problem been occurring? </a:t>
            </a:r>
            <a:endParaRPr dirty="0"/>
          </a:p>
          <a:p>
            <a:pPr marL="457200" lvl="0" indent="-342900" algn="l" rtl="0">
              <a:spcBef>
                <a:spcPts val="0"/>
              </a:spcBef>
              <a:spcAft>
                <a:spcPts val="0"/>
              </a:spcAft>
              <a:buSzPts val="1800"/>
              <a:buAutoNum type="arabicPeriod"/>
            </a:pPr>
            <a:r>
              <a:rPr lang="en" dirty="0"/>
              <a:t>How do you deal with the problem? (coping question) </a:t>
            </a:r>
            <a:endParaRPr dirty="0"/>
          </a:p>
          <a:p>
            <a:pPr marL="457200" lvl="0" indent="-342900" algn="l" rtl="0">
              <a:spcBef>
                <a:spcPts val="0"/>
              </a:spcBef>
              <a:spcAft>
                <a:spcPts val="0"/>
              </a:spcAft>
              <a:buSzPts val="1800"/>
              <a:buAutoNum type="arabicPeriod"/>
            </a:pPr>
            <a:r>
              <a:rPr lang="en" dirty="0"/>
              <a:t>What happened next? (to keep the narrative moving)</a:t>
            </a:r>
            <a:endParaRPr dirty="0"/>
          </a:p>
          <a:p>
            <a:pPr marL="0" lvl="0" indent="0" algn="l" rtl="0">
              <a:spcBef>
                <a:spcPts val="1600"/>
              </a:spcBef>
              <a:spcAft>
                <a:spcPts val="0"/>
              </a:spcAft>
              <a:buNone/>
            </a:pPr>
            <a:r>
              <a:rPr lang="en" sz="1400" dirty="0"/>
              <a:t>*It is important to gain a clear, behavioural description of the problem. If the client is struggling with this, the counsellor can ask “If I was a fly on the wall while this problem was occurring, what would I see?”</a:t>
            </a:r>
            <a:endParaRPr sz="1400" dirty="0"/>
          </a:p>
          <a:p>
            <a:pPr marL="0" lvl="0" indent="0" algn="r" rtl="0">
              <a:spcBef>
                <a:spcPts val="1600"/>
              </a:spcBef>
              <a:spcAft>
                <a:spcPts val="1600"/>
              </a:spcAft>
              <a:buNone/>
            </a:pPr>
            <a:r>
              <a:rPr lang="en" sz="1100" dirty="0"/>
              <a:t>(Macdonald, 2011)</a:t>
            </a:r>
            <a:endParaRPr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63" name="Google Shape;163;p31"/>
          <p:cNvSpPr txBox="1">
            <a:spLocks noGrp="1"/>
          </p:cNvSpPr>
          <p:nvPr>
            <p:ph type="body" idx="1"/>
          </p:nvPr>
        </p:nvSpPr>
        <p:spPr>
          <a:xfrm>
            <a:off x="311700" y="1152475"/>
            <a:ext cx="592146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Pre-session Changes </a:t>
            </a:r>
            <a:endParaRPr b="1" dirty="0"/>
          </a:p>
          <a:p>
            <a:pPr lvl="0" algn="l" rtl="0">
              <a:spcBef>
                <a:spcPts val="1600"/>
              </a:spcBef>
              <a:spcAft>
                <a:spcPts val="0"/>
              </a:spcAft>
              <a:buSzPts val="1800"/>
              <a:buFont typeface="Wingdings" panose="05000000000000000000" pitchFamily="2" charset="2"/>
              <a:buChar char="Ø"/>
            </a:pPr>
            <a:r>
              <a:rPr lang="en" dirty="0"/>
              <a:t>Often, clients will have tried other methods of solving their problems</a:t>
            </a:r>
            <a:endParaRPr dirty="0"/>
          </a:p>
          <a:p>
            <a:pPr lvl="0" algn="l" rtl="0">
              <a:spcBef>
                <a:spcPts val="0"/>
              </a:spcBef>
              <a:spcAft>
                <a:spcPts val="0"/>
              </a:spcAft>
              <a:buSzPts val="1800"/>
              <a:buFont typeface="Wingdings" panose="05000000000000000000" pitchFamily="2" charset="2"/>
              <a:buChar char="Ø"/>
            </a:pPr>
            <a:r>
              <a:rPr lang="en" dirty="0"/>
              <a:t>Key questions to ask about pre-session changes: </a:t>
            </a:r>
            <a:endParaRPr dirty="0"/>
          </a:p>
          <a:p>
            <a:pPr marL="457200" lvl="0" indent="-342900" algn="l" rtl="0">
              <a:spcBef>
                <a:spcPts val="0"/>
              </a:spcBef>
              <a:spcAft>
                <a:spcPts val="0"/>
              </a:spcAft>
              <a:buSzPts val="1800"/>
              <a:buAutoNum type="arabicPeriod"/>
            </a:pPr>
            <a:r>
              <a:rPr lang="en" dirty="0"/>
              <a:t> What has been going better in your life between the time you booked this appointment and now that we are here in our first appointment? (past-oriented exception question) </a:t>
            </a:r>
            <a:endParaRPr dirty="0"/>
          </a:p>
          <a:p>
            <a:pPr marL="457200" lvl="0" indent="-342900" algn="l" rtl="0">
              <a:spcBef>
                <a:spcPts val="0"/>
              </a:spcBef>
              <a:spcAft>
                <a:spcPts val="0"/>
              </a:spcAft>
              <a:buSzPts val="1800"/>
              <a:buAutoNum type="arabicPeriod"/>
            </a:pPr>
            <a:r>
              <a:rPr lang="en" dirty="0"/>
              <a:t>Have there been changes for better or worse since you decided to take action? (past-oriented exception question) </a:t>
            </a:r>
            <a:endParaRPr dirty="0"/>
          </a:p>
          <a:p>
            <a:pPr marL="457200" lvl="0" indent="-342900" algn="l" rtl="0">
              <a:spcBef>
                <a:spcPts val="0"/>
              </a:spcBef>
              <a:spcAft>
                <a:spcPts val="0"/>
              </a:spcAft>
              <a:buSzPts val="1800"/>
              <a:buAutoNum type="arabicPeriod"/>
            </a:pPr>
            <a:r>
              <a:rPr lang="en" dirty="0"/>
              <a:t>Who has noticed these changes? (relationship question) </a:t>
            </a:r>
            <a:endParaRPr dirty="0"/>
          </a:p>
          <a:p>
            <a:pPr marL="0" lvl="0" indent="0" algn="l" rtl="0">
              <a:spcBef>
                <a:spcPts val="1600"/>
              </a:spcBef>
              <a:spcAft>
                <a:spcPts val="1600"/>
              </a:spcAft>
              <a:buNone/>
            </a:pPr>
            <a:endParaRPr lang="en" sz="1100" dirty="0"/>
          </a:p>
          <a:p>
            <a:pPr marL="0" lvl="0" indent="0" rtl="0">
              <a:spcBef>
                <a:spcPts val="1600"/>
              </a:spcBef>
              <a:spcAft>
                <a:spcPts val="1600"/>
              </a:spcAft>
              <a:buNone/>
            </a:pPr>
            <a:r>
              <a:rPr lang="en" sz="1100" dirty="0"/>
              <a:t>(Macdonald, 2011)</a:t>
            </a:r>
            <a:endParaRPr sz="1100" dirty="0"/>
          </a:p>
        </p:txBody>
      </p:sp>
      <p:pic>
        <p:nvPicPr>
          <p:cNvPr id="3" name="Picture 2">
            <a:extLst>
              <a:ext uri="{FF2B5EF4-FFF2-40B4-BE49-F238E27FC236}">
                <a16:creationId xmlns:a16="http://schemas.microsoft.com/office/drawing/2014/main" id="{BB525404-79AE-47EE-A33E-C6DD72FFA525}"/>
              </a:ext>
            </a:extLst>
          </p:cNvPr>
          <p:cNvPicPr>
            <a:picLocks noChangeAspect="1"/>
          </p:cNvPicPr>
          <p:nvPr/>
        </p:nvPicPr>
        <p:blipFill>
          <a:blip r:embed="rId3"/>
          <a:stretch>
            <a:fillRect/>
          </a:stretch>
        </p:blipFill>
        <p:spPr>
          <a:xfrm>
            <a:off x="6407700" y="1703967"/>
            <a:ext cx="2347680" cy="2313415"/>
          </a:xfrm>
          <a:prstGeom prst="rect">
            <a:avLst/>
          </a:prstGeom>
        </p:spPr>
      </p:pic>
      <p:sp>
        <p:nvSpPr>
          <p:cNvPr id="2" name="TextBox 1">
            <a:extLst>
              <a:ext uri="{FF2B5EF4-FFF2-40B4-BE49-F238E27FC236}">
                <a16:creationId xmlns:a16="http://schemas.microsoft.com/office/drawing/2014/main" id="{4BFD3A70-CAA9-4818-AAAE-7ED614E04CB7}"/>
              </a:ext>
            </a:extLst>
          </p:cNvPr>
          <p:cNvSpPr txBox="1"/>
          <p:nvPr/>
        </p:nvSpPr>
        <p:spPr>
          <a:xfrm>
            <a:off x="6560460" y="4017382"/>
            <a:ext cx="2042160" cy="184666"/>
          </a:xfrm>
          <a:prstGeom prst="rect">
            <a:avLst/>
          </a:prstGeom>
          <a:noFill/>
        </p:spPr>
        <p:txBody>
          <a:bodyPr wrap="square" rtlCol="0">
            <a:spAutoFit/>
          </a:bodyPr>
          <a:lstStyle/>
          <a:p>
            <a:r>
              <a:rPr lang="en-CA" sz="600" dirty="0"/>
              <a:t>Image Retrieved from: http://www.impsga.com/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69" name="Google Shape;16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Goals </a:t>
            </a:r>
            <a:endParaRPr b="1" dirty="0"/>
          </a:p>
          <a:p>
            <a:pPr lvl="0" algn="l" rtl="0">
              <a:spcBef>
                <a:spcPts val="1600"/>
              </a:spcBef>
              <a:spcAft>
                <a:spcPts val="0"/>
              </a:spcAft>
              <a:buSzPts val="1800"/>
              <a:buFont typeface="Wingdings" panose="05000000000000000000" pitchFamily="2" charset="2"/>
              <a:buChar char="Ø"/>
            </a:pPr>
            <a:r>
              <a:rPr lang="en" dirty="0"/>
              <a:t>Aim to set concrete, practical goals with the client </a:t>
            </a:r>
            <a:endParaRPr dirty="0"/>
          </a:p>
          <a:p>
            <a:pPr lvl="0" algn="l" rtl="0">
              <a:spcBef>
                <a:spcPts val="0"/>
              </a:spcBef>
              <a:spcAft>
                <a:spcPts val="0"/>
              </a:spcAft>
              <a:buSzPts val="1800"/>
              <a:buFont typeface="Wingdings" panose="05000000000000000000" pitchFamily="2" charset="2"/>
              <a:buChar char="Ø"/>
            </a:pPr>
            <a:r>
              <a:rPr lang="en" dirty="0"/>
              <a:t>Questions about goals should be framed around the future tense </a:t>
            </a:r>
            <a:endParaRPr dirty="0"/>
          </a:p>
          <a:p>
            <a:pPr lvl="0" algn="l" rtl="0">
              <a:spcBef>
                <a:spcPts val="0"/>
              </a:spcBef>
              <a:spcAft>
                <a:spcPts val="0"/>
              </a:spcAft>
              <a:buSzPts val="1800"/>
              <a:buFont typeface="Wingdings" panose="05000000000000000000" pitchFamily="2" charset="2"/>
              <a:buChar char="Ø"/>
            </a:pPr>
            <a:r>
              <a:rPr lang="en" dirty="0"/>
              <a:t>Again, questions should focus on solutions rather than problems</a:t>
            </a:r>
            <a:endParaRPr dirty="0"/>
          </a:p>
          <a:p>
            <a:pPr lvl="0" algn="l" rtl="0">
              <a:spcBef>
                <a:spcPts val="0"/>
              </a:spcBef>
              <a:spcAft>
                <a:spcPts val="0"/>
              </a:spcAft>
              <a:buSzPts val="1800"/>
              <a:buFont typeface="Wingdings" panose="05000000000000000000" pitchFamily="2" charset="2"/>
              <a:buChar char="Ø"/>
            </a:pPr>
            <a:r>
              <a:rPr lang="en" dirty="0"/>
              <a:t>Key questions to ask when setting goals: </a:t>
            </a:r>
            <a:endParaRPr dirty="0"/>
          </a:p>
          <a:p>
            <a:pPr marL="457200" lvl="0" indent="-342900" algn="l" rtl="0">
              <a:spcBef>
                <a:spcPts val="0"/>
              </a:spcBef>
              <a:spcAft>
                <a:spcPts val="0"/>
              </a:spcAft>
              <a:buSzPts val="1800"/>
              <a:buAutoNum type="arabicPeriod"/>
            </a:pPr>
            <a:r>
              <a:rPr lang="en" dirty="0"/>
              <a:t>What will it be like when the problem is solved? </a:t>
            </a:r>
            <a:endParaRPr dirty="0"/>
          </a:p>
          <a:p>
            <a:pPr marL="457200" lvl="0" indent="-342900" algn="l" rtl="0">
              <a:spcBef>
                <a:spcPts val="0"/>
              </a:spcBef>
              <a:spcAft>
                <a:spcPts val="0"/>
              </a:spcAft>
              <a:buSzPts val="1800"/>
              <a:buAutoNum type="arabicPeriod"/>
            </a:pPr>
            <a:r>
              <a:rPr lang="en" dirty="0"/>
              <a:t>What will you be doing instead? </a:t>
            </a:r>
            <a:endParaRPr dirty="0"/>
          </a:p>
          <a:p>
            <a:pPr marL="457200" lvl="0" indent="-342900" algn="l" rtl="0">
              <a:spcBef>
                <a:spcPts val="0"/>
              </a:spcBef>
              <a:spcAft>
                <a:spcPts val="0"/>
              </a:spcAft>
              <a:buSzPts val="1800"/>
              <a:buAutoNum type="arabicPeriod"/>
            </a:pPr>
            <a:r>
              <a:rPr lang="en" dirty="0"/>
              <a:t>How will other people know that things are better? </a:t>
            </a:r>
            <a:endParaRPr dirty="0"/>
          </a:p>
          <a:p>
            <a:pPr marL="457200" lvl="0" indent="-342900" algn="l" rtl="0">
              <a:spcBef>
                <a:spcPts val="0"/>
              </a:spcBef>
              <a:spcAft>
                <a:spcPts val="0"/>
              </a:spcAft>
              <a:buSzPts val="1800"/>
              <a:buAutoNum type="arabicPeriod"/>
            </a:pPr>
            <a:r>
              <a:rPr lang="en" dirty="0"/>
              <a:t>What else will be different? </a:t>
            </a:r>
            <a:endParaRPr dirty="0"/>
          </a:p>
          <a:p>
            <a:pPr marL="0" lvl="0" indent="0" algn="l" rtl="0">
              <a:spcBef>
                <a:spcPts val="1600"/>
              </a:spcBef>
              <a:spcAft>
                <a:spcPts val="1600"/>
              </a:spcAft>
              <a:buNone/>
            </a:pPr>
            <a:r>
              <a:rPr lang="en" sz="1100" dirty="0"/>
              <a:t>(Macdonald, 2011)</a:t>
            </a:r>
            <a:endParaRPr sz="1100" dirty="0"/>
          </a:p>
        </p:txBody>
      </p:sp>
      <p:pic>
        <p:nvPicPr>
          <p:cNvPr id="3" name="Picture 2">
            <a:extLst>
              <a:ext uri="{FF2B5EF4-FFF2-40B4-BE49-F238E27FC236}">
                <a16:creationId xmlns:a16="http://schemas.microsoft.com/office/drawing/2014/main" id="{8A749EF6-3073-4028-8FC7-122705C5C5EE}"/>
              </a:ext>
            </a:extLst>
          </p:cNvPr>
          <p:cNvPicPr>
            <a:picLocks noChangeAspect="1"/>
          </p:cNvPicPr>
          <p:nvPr/>
        </p:nvPicPr>
        <p:blipFill>
          <a:blip r:embed="rId3"/>
          <a:stretch>
            <a:fillRect/>
          </a:stretch>
        </p:blipFill>
        <p:spPr>
          <a:xfrm>
            <a:off x="6155436" y="3013710"/>
            <a:ext cx="2471928" cy="1630680"/>
          </a:xfrm>
          <a:prstGeom prst="rect">
            <a:avLst/>
          </a:prstGeom>
        </p:spPr>
      </p:pic>
      <p:sp>
        <p:nvSpPr>
          <p:cNvPr id="5" name="TextBox 4">
            <a:extLst>
              <a:ext uri="{FF2B5EF4-FFF2-40B4-BE49-F238E27FC236}">
                <a16:creationId xmlns:a16="http://schemas.microsoft.com/office/drawing/2014/main" id="{B9ED2BAC-AE47-482D-A6C2-B07726E15F67}"/>
              </a:ext>
            </a:extLst>
          </p:cNvPr>
          <p:cNvSpPr txBox="1"/>
          <p:nvPr/>
        </p:nvSpPr>
        <p:spPr>
          <a:xfrm>
            <a:off x="6361176" y="4644390"/>
            <a:ext cx="2630424" cy="184666"/>
          </a:xfrm>
          <a:prstGeom prst="rect">
            <a:avLst/>
          </a:prstGeom>
          <a:noFill/>
        </p:spPr>
        <p:txBody>
          <a:bodyPr wrap="square" rtlCol="0">
            <a:spAutoFit/>
          </a:bodyPr>
          <a:lstStyle/>
          <a:p>
            <a:r>
              <a:rPr lang="en-CA" sz="600" dirty="0"/>
              <a:t>Image Courtesy of: https://tweakyourbiz.com/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75" name="Google Shape;175;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Exceptions</a:t>
            </a:r>
            <a:endParaRPr b="1" dirty="0"/>
          </a:p>
          <a:p>
            <a:pPr lvl="0" algn="l" rtl="0">
              <a:spcBef>
                <a:spcPts val="1600"/>
              </a:spcBef>
              <a:spcAft>
                <a:spcPts val="0"/>
              </a:spcAft>
              <a:buSzPts val="1800"/>
              <a:buFont typeface="Wingdings" panose="05000000000000000000" pitchFamily="2" charset="2"/>
              <a:buChar char="Ø"/>
            </a:pPr>
            <a:r>
              <a:rPr lang="en" dirty="0"/>
              <a:t>Helps clients to feel more empowered and less hopeless</a:t>
            </a:r>
            <a:endParaRPr dirty="0"/>
          </a:p>
          <a:p>
            <a:pPr lvl="0" algn="l" rtl="0">
              <a:spcBef>
                <a:spcPts val="0"/>
              </a:spcBef>
              <a:spcAft>
                <a:spcPts val="0"/>
              </a:spcAft>
              <a:buSzPts val="1800"/>
              <a:buFont typeface="Wingdings" panose="05000000000000000000" pitchFamily="2" charset="2"/>
              <a:buChar char="Ø"/>
            </a:pPr>
            <a:r>
              <a:rPr lang="en" dirty="0"/>
              <a:t>Key questions to ask when exploring exceptions to the problem: </a:t>
            </a:r>
            <a:endParaRPr dirty="0"/>
          </a:p>
          <a:p>
            <a:pPr marL="457200" lvl="0" indent="-342900" algn="l" rtl="0">
              <a:spcBef>
                <a:spcPts val="0"/>
              </a:spcBef>
              <a:spcAft>
                <a:spcPts val="0"/>
              </a:spcAft>
              <a:buSzPts val="1800"/>
              <a:buAutoNum type="arabicPeriod"/>
            </a:pPr>
            <a:r>
              <a:rPr lang="en" dirty="0"/>
              <a:t>What about times when the problem is not happening, or when it is less bad? </a:t>
            </a:r>
            <a:endParaRPr dirty="0"/>
          </a:p>
          <a:p>
            <a:pPr marL="457200" lvl="0" indent="-342900" algn="l" rtl="0">
              <a:spcBef>
                <a:spcPts val="0"/>
              </a:spcBef>
              <a:spcAft>
                <a:spcPts val="0"/>
              </a:spcAft>
              <a:buSzPts val="1800"/>
              <a:buAutoNum type="arabicPeriod"/>
            </a:pPr>
            <a:r>
              <a:rPr lang="en" dirty="0"/>
              <a:t>You mentioned earlier that some days/times are better than others. What is it like at these times? </a:t>
            </a:r>
            <a:endParaRPr dirty="0"/>
          </a:p>
          <a:p>
            <a:pPr marL="457200" lvl="0" indent="-342900" algn="l" rtl="0">
              <a:spcBef>
                <a:spcPts val="0"/>
              </a:spcBef>
              <a:spcAft>
                <a:spcPts val="0"/>
              </a:spcAft>
              <a:buSzPts val="1800"/>
              <a:buAutoNum type="arabicPeriod"/>
            </a:pPr>
            <a:r>
              <a:rPr lang="en" dirty="0"/>
              <a:t>Who notices first when things are going better? </a:t>
            </a: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sz="1100" dirty="0"/>
              <a:t>(Macdonald, 2011)</a:t>
            </a: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81" name="Google Shape;181;p34"/>
          <p:cNvSpPr txBox="1">
            <a:spLocks noGrp="1"/>
          </p:cNvSpPr>
          <p:nvPr>
            <p:ph type="body" idx="1"/>
          </p:nvPr>
        </p:nvSpPr>
        <p:spPr>
          <a:xfrm>
            <a:off x="311700" y="1152475"/>
            <a:ext cx="8520600" cy="31299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Scaling</a:t>
            </a:r>
            <a:endParaRPr b="1" dirty="0"/>
          </a:p>
          <a:p>
            <a:pPr lvl="0" algn="l" rtl="0">
              <a:spcBef>
                <a:spcPts val="1600"/>
              </a:spcBef>
              <a:spcAft>
                <a:spcPts val="0"/>
              </a:spcAft>
              <a:buSzPts val="1800"/>
              <a:buFont typeface="Wingdings" panose="05000000000000000000" pitchFamily="2" charset="2"/>
              <a:buChar char="Ø"/>
            </a:pPr>
            <a:r>
              <a:rPr lang="en" dirty="0"/>
              <a:t>Help move from big goals to smaller steps </a:t>
            </a:r>
            <a:endParaRPr dirty="0"/>
          </a:p>
          <a:p>
            <a:pPr lvl="0" algn="l" rtl="0">
              <a:spcBef>
                <a:spcPts val="0"/>
              </a:spcBef>
              <a:spcAft>
                <a:spcPts val="0"/>
              </a:spcAft>
              <a:buSzPts val="1800"/>
              <a:buFont typeface="Wingdings" panose="05000000000000000000" pitchFamily="2" charset="2"/>
              <a:buChar char="Ø"/>
            </a:pPr>
            <a:r>
              <a:rPr lang="en" dirty="0"/>
              <a:t>The scale can be a way to track progress</a:t>
            </a:r>
            <a:endParaRPr dirty="0"/>
          </a:p>
          <a:p>
            <a:pPr lvl="0" algn="l" rtl="0">
              <a:spcBef>
                <a:spcPts val="0"/>
              </a:spcBef>
              <a:spcAft>
                <a:spcPts val="0"/>
              </a:spcAft>
              <a:buSzPts val="1800"/>
              <a:buFont typeface="Wingdings" panose="05000000000000000000" pitchFamily="2" charset="2"/>
              <a:buChar char="Ø"/>
            </a:pPr>
            <a:r>
              <a:rPr lang="en" dirty="0"/>
              <a:t>Clarify communication with other professionals (e.g. the student’s teacher) </a:t>
            </a:r>
            <a:endParaRPr dirty="0"/>
          </a:p>
          <a:p>
            <a:pPr lvl="0" algn="l" rtl="0">
              <a:spcBef>
                <a:spcPts val="0"/>
              </a:spcBef>
              <a:spcAft>
                <a:spcPts val="0"/>
              </a:spcAft>
              <a:buSzPts val="1800"/>
              <a:buFont typeface="Wingdings" panose="05000000000000000000" pitchFamily="2" charset="2"/>
              <a:buChar char="Ø"/>
            </a:pPr>
            <a:r>
              <a:rPr lang="en" dirty="0"/>
              <a:t>Key questions to ask around scaling: </a:t>
            </a:r>
            <a:endParaRPr dirty="0"/>
          </a:p>
          <a:p>
            <a:pPr marL="457200" lvl="0" indent="-342900" algn="l" rtl="0">
              <a:spcBef>
                <a:spcPts val="0"/>
              </a:spcBef>
              <a:spcAft>
                <a:spcPts val="0"/>
              </a:spcAft>
              <a:buSzPts val="1800"/>
              <a:buAutoNum type="arabicPeriod"/>
            </a:pPr>
            <a:r>
              <a:rPr lang="en" dirty="0"/>
              <a:t>Where are you right now, from 0-10? </a:t>
            </a:r>
            <a:r>
              <a:rPr lang="en-CA" dirty="0"/>
              <a:t>0 being ___ and 10 being ___</a:t>
            </a:r>
            <a:endParaRPr dirty="0"/>
          </a:p>
          <a:p>
            <a:pPr marL="457200" lvl="0" indent="-342900" algn="l" rtl="0">
              <a:spcBef>
                <a:spcPts val="0"/>
              </a:spcBef>
              <a:spcAft>
                <a:spcPts val="0"/>
              </a:spcAft>
              <a:buSzPts val="1800"/>
              <a:buAutoNum type="arabicPeriod"/>
            </a:pPr>
            <a:r>
              <a:rPr lang="en" dirty="0"/>
              <a:t>What number will be acceptable to you? </a:t>
            </a:r>
            <a:endParaRPr dirty="0"/>
          </a:p>
          <a:p>
            <a:pPr marL="457200" lvl="0" indent="-342900" algn="l" rtl="0">
              <a:spcBef>
                <a:spcPts val="0"/>
              </a:spcBef>
              <a:spcAft>
                <a:spcPts val="0"/>
              </a:spcAft>
              <a:buSzPts val="1800"/>
              <a:buAutoNum type="arabicPeriod"/>
            </a:pPr>
            <a:r>
              <a:rPr lang="en" dirty="0"/>
              <a:t>How long will it take to get to that number? </a:t>
            </a:r>
            <a:endParaRPr dirty="0"/>
          </a:p>
          <a:p>
            <a:pPr marL="457200" lvl="0" indent="-342900" algn="l" rtl="0">
              <a:spcBef>
                <a:spcPts val="0"/>
              </a:spcBef>
              <a:spcAft>
                <a:spcPts val="0"/>
              </a:spcAft>
              <a:buSzPts val="1800"/>
              <a:buAutoNum type="arabicPeriod"/>
            </a:pPr>
            <a:r>
              <a:rPr lang="en" dirty="0"/>
              <a:t>How will you recognize when you are one point further up the scale? </a:t>
            </a:r>
            <a:endParaRPr dirty="0"/>
          </a:p>
          <a:p>
            <a:pPr marL="457200" lvl="0" indent="-342900" algn="l" rtl="0">
              <a:spcBef>
                <a:spcPts val="0"/>
              </a:spcBef>
              <a:spcAft>
                <a:spcPts val="0"/>
              </a:spcAft>
              <a:buSzPts val="1800"/>
              <a:buAutoNum type="arabicPeriod"/>
            </a:pPr>
            <a:r>
              <a:rPr lang="en" dirty="0"/>
              <a:t>Who will notice? </a:t>
            </a:r>
            <a:endParaRPr dirty="0"/>
          </a:p>
          <a:p>
            <a:pPr marL="0" lvl="0" indent="0" algn="l" rtl="0">
              <a:spcBef>
                <a:spcPts val="1600"/>
              </a:spcBef>
              <a:spcAft>
                <a:spcPts val="1600"/>
              </a:spcAft>
              <a:buNone/>
            </a:pPr>
            <a:r>
              <a:rPr lang="en" sz="1100" dirty="0"/>
              <a:t>(Macdonald, 2011)</a:t>
            </a:r>
            <a:endParaRPr sz="1100" dirty="0"/>
          </a:p>
        </p:txBody>
      </p:sp>
      <p:pic>
        <p:nvPicPr>
          <p:cNvPr id="3" name="Picture 2">
            <a:extLst>
              <a:ext uri="{FF2B5EF4-FFF2-40B4-BE49-F238E27FC236}">
                <a16:creationId xmlns:a16="http://schemas.microsoft.com/office/drawing/2014/main" id="{FCE10D9F-9974-4922-BCE0-26E2469A7882}"/>
              </a:ext>
            </a:extLst>
          </p:cNvPr>
          <p:cNvPicPr>
            <a:picLocks noChangeAspect="1"/>
          </p:cNvPicPr>
          <p:nvPr/>
        </p:nvPicPr>
        <p:blipFill>
          <a:blip r:embed="rId3"/>
          <a:stretch>
            <a:fillRect/>
          </a:stretch>
        </p:blipFill>
        <p:spPr>
          <a:xfrm>
            <a:off x="5142547" y="3893820"/>
            <a:ext cx="3612833" cy="1016139"/>
          </a:xfrm>
          <a:prstGeom prst="rect">
            <a:avLst/>
          </a:prstGeom>
        </p:spPr>
      </p:pic>
      <p:sp>
        <p:nvSpPr>
          <p:cNvPr id="5" name="TextBox 4">
            <a:extLst>
              <a:ext uri="{FF2B5EF4-FFF2-40B4-BE49-F238E27FC236}">
                <a16:creationId xmlns:a16="http://schemas.microsoft.com/office/drawing/2014/main" id="{663A6DC8-2016-40E1-A1B5-2B987C2E8E04}"/>
              </a:ext>
            </a:extLst>
          </p:cNvPr>
          <p:cNvSpPr txBox="1"/>
          <p:nvPr/>
        </p:nvSpPr>
        <p:spPr>
          <a:xfrm>
            <a:off x="5044440" y="4908620"/>
            <a:ext cx="4183380" cy="276999"/>
          </a:xfrm>
          <a:prstGeom prst="rect">
            <a:avLst/>
          </a:prstGeom>
          <a:noFill/>
        </p:spPr>
        <p:txBody>
          <a:bodyPr wrap="square" rtlCol="0">
            <a:spAutoFit/>
          </a:bodyPr>
          <a:lstStyle/>
          <a:p>
            <a:r>
              <a:rPr lang="en-CA" sz="600" dirty="0"/>
              <a:t>Image Retrieved from: https://medium.com/verve-up/a-solution-focused-approach-to-feminism-b578101d6d1a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87" name="Google Shape;187;p3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Miracle Question</a:t>
            </a:r>
            <a:endParaRPr sz="1200"/>
          </a:p>
          <a:p>
            <a:pPr marL="0" lvl="0" indent="0" algn="l" rtl="0">
              <a:lnSpc>
                <a:spcPct val="100000"/>
              </a:lnSpc>
              <a:spcBef>
                <a:spcPts val="1600"/>
              </a:spcBef>
              <a:spcAft>
                <a:spcPts val="0"/>
              </a:spcAft>
              <a:buNone/>
            </a:pPr>
            <a:r>
              <a:rPr lang="en" sz="1100"/>
              <a:t>I’m going to ask you a kind of strange question now. </a:t>
            </a:r>
            <a:endParaRPr sz="1100"/>
          </a:p>
          <a:p>
            <a:pPr marL="0" lvl="0" indent="0" algn="l" rtl="0">
              <a:lnSpc>
                <a:spcPct val="100000"/>
              </a:lnSpc>
              <a:spcBef>
                <a:spcPts val="1600"/>
              </a:spcBef>
              <a:spcAft>
                <a:spcPts val="0"/>
              </a:spcAft>
              <a:buNone/>
            </a:pPr>
            <a:r>
              <a:rPr lang="en" sz="1100"/>
              <a:t>Suppose [pause] </a:t>
            </a:r>
            <a:endParaRPr sz="1100"/>
          </a:p>
          <a:p>
            <a:pPr marL="0" lvl="0" indent="0" algn="l" rtl="0">
              <a:lnSpc>
                <a:spcPct val="100000"/>
              </a:lnSpc>
              <a:spcBef>
                <a:spcPts val="1600"/>
              </a:spcBef>
              <a:spcAft>
                <a:spcPts val="0"/>
              </a:spcAft>
              <a:buNone/>
            </a:pPr>
            <a:r>
              <a:rPr lang="en" sz="1100"/>
              <a:t>you go to bed and to sleep tonight as usual [pause] </a:t>
            </a:r>
            <a:endParaRPr sz="1100"/>
          </a:p>
          <a:p>
            <a:pPr marL="0" lvl="0" indent="0" algn="l" rtl="0">
              <a:lnSpc>
                <a:spcPct val="100000"/>
              </a:lnSpc>
              <a:spcBef>
                <a:spcPts val="1600"/>
              </a:spcBef>
              <a:spcAft>
                <a:spcPts val="0"/>
              </a:spcAft>
              <a:buNone/>
            </a:pPr>
            <a:r>
              <a:rPr lang="en" sz="1100"/>
              <a:t>and while you are asleep a miracle happens [pause] </a:t>
            </a:r>
            <a:endParaRPr sz="1100"/>
          </a:p>
          <a:p>
            <a:pPr marL="0" lvl="0" indent="0" algn="l" rtl="0">
              <a:lnSpc>
                <a:spcPct val="100000"/>
              </a:lnSpc>
              <a:spcBef>
                <a:spcPts val="1600"/>
              </a:spcBef>
              <a:spcAft>
                <a:spcPts val="0"/>
              </a:spcAft>
              <a:buNone/>
            </a:pPr>
            <a:r>
              <a:rPr lang="en" sz="1100"/>
              <a:t>and the problem that brought you here today [look round all present] is solved [pause]. </a:t>
            </a:r>
            <a:endParaRPr sz="1100"/>
          </a:p>
          <a:p>
            <a:pPr marL="0" lvl="0" indent="0" algn="l" rtl="0">
              <a:lnSpc>
                <a:spcPct val="100000"/>
              </a:lnSpc>
              <a:spcBef>
                <a:spcPts val="1600"/>
              </a:spcBef>
              <a:spcAft>
                <a:spcPts val="0"/>
              </a:spcAft>
              <a:buNone/>
            </a:pPr>
            <a:r>
              <a:rPr lang="en" sz="1100"/>
              <a:t>But you are asleep and don’t know that it has been solved [pause]. </a:t>
            </a:r>
            <a:endParaRPr sz="1100"/>
          </a:p>
          <a:p>
            <a:pPr marL="0" lvl="0" indent="0" algn="l" rtl="0">
              <a:lnSpc>
                <a:spcPct val="100000"/>
              </a:lnSpc>
              <a:spcBef>
                <a:spcPts val="1600"/>
              </a:spcBef>
              <a:spcAft>
                <a:spcPts val="0"/>
              </a:spcAft>
              <a:buNone/>
            </a:pPr>
            <a:r>
              <a:rPr lang="en" sz="1100"/>
              <a:t>What will be the first small signs that this miracle has happened and that the problem is solved?</a:t>
            </a:r>
            <a:endParaRPr sz="1100"/>
          </a:p>
          <a:p>
            <a:pPr marL="0" lvl="0" indent="0" algn="l" rtl="0">
              <a:lnSpc>
                <a:spcPct val="100000"/>
              </a:lnSpc>
              <a:spcBef>
                <a:spcPts val="1600"/>
              </a:spcBef>
              <a:spcAft>
                <a:spcPts val="0"/>
              </a:spcAft>
              <a:buNone/>
            </a:pPr>
            <a:endParaRPr sz="1100"/>
          </a:p>
          <a:p>
            <a:pPr marL="0" lvl="0" indent="0" algn="l" rtl="0">
              <a:lnSpc>
                <a:spcPct val="100000"/>
              </a:lnSpc>
              <a:spcBef>
                <a:spcPts val="1600"/>
              </a:spcBef>
              <a:spcAft>
                <a:spcPts val="1600"/>
              </a:spcAft>
              <a:buNone/>
            </a:pPr>
            <a:r>
              <a:rPr lang="en" sz="1100"/>
              <a:t>(Macdonald, 2011, p.20)</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193" name="Google Shape;193;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Surviving the Present </a:t>
            </a:r>
            <a:endParaRPr b="1" dirty="0"/>
          </a:p>
          <a:p>
            <a:pPr lvl="0" algn="l" rtl="0">
              <a:spcBef>
                <a:spcPts val="1600"/>
              </a:spcBef>
              <a:spcAft>
                <a:spcPts val="0"/>
              </a:spcAft>
              <a:buSzPts val="1800"/>
              <a:buFont typeface="Wingdings" panose="05000000000000000000" pitchFamily="2" charset="2"/>
              <a:buChar char="Ø"/>
            </a:pPr>
            <a:r>
              <a:rPr lang="en" dirty="0"/>
              <a:t>The use of coping questions to help the client handle their current reality </a:t>
            </a:r>
            <a:endParaRPr dirty="0"/>
          </a:p>
          <a:p>
            <a:pPr lvl="0" algn="l" rtl="0">
              <a:spcBef>
                <a:spcPts val="0"/>
              </a:spcBef>
              <a:spcAft>
                <a:spcPts val="0"/>
              </a:spcAft>
              <a:buSzPts val="1800"/>
              <a:buFont typeface="Wingdings" panose="05000000000000000000" pitchFamily="2" charset="2"/>
              <a:buChar char="Ø"/>
            </a:pPr>
            <a:r>
              <a:rPr lang="en" dirty="0"/>
              <a:t>Key questions to ask about the client’s coping mechanisms: </a:t>
            </a:r>
            <a:endParaRPr dirty="0"/>
          </a:p>
          <a:p>
            <a:pPr marL="457200" lvl="0" indent="-342900" algn="l" rtl="0">
              <a:spcBef>
                <a:spcPts val="0"/>
              </a:spcBef>
              <a:spcAft>
                <a:spcPts val="0"/>
              </a:spcAft>
              <a:buSzPts val="1800"/>
              <a:buAutoNum type="arabicPeriod"/>
            </a:pPr>
            <a:r>
              <a:rPr lang="en" dirty="0"/>
              <a:t>How will you get through the rest of the school year?</a:t>
            </a:r>
            <a:endParaRPr dirty="0"/>
          </a:p>
          <a:p>
            <a:pPr marL="457200" lvl="0" indent="-342900" algn="l" rtl="0">
              <a:spcBef>
                <a:spcPts val="0"/>
              </a:spcBef>
              <a:spcAft>
                <a:spcPts val="0"/>
              </a:spcAft>
              <a:buSzPts val="1800"/>
              <a:buAutoNum type="arabicPeriod"/>
            </a:pPr>
            <a:r>
              <a:rPr lang="en" dirty="0"/>
              <a:t>How have you coped with your school work so far this year? </a:t>
            </a:r>
            <a:endParaRPr dirty="0"/>
          </a:p>
          <a:p>
            <a:pPr marL="457200" lvl="0" indent="-342900" algn="l" rtl="0">
              <a:spcBef>
                <a:spcPts val="0"/>
              </a:spcBef>
              <a:spcAft>
                <a:spcPts val="0"/>
              </a:spcAft>
              <a:buSzPts val="1800"/>
              <a:buAutoNum type="arabicPeriod"/>
            </a:pPr>
            <a:r>
              <a:rPr lang="en" dirty="0"/>
              <a:t>How have you been handling the tension with your parents? </a:t>
            </a:r>
          </a:p>
          <a:p>
            <a:pPr marL="571500" lvl="1" indent="0">
              <a:spcBef>
                <a:spcPts val="0"/>
              </a:spcBef>
              <a:buSzPts val="1800"/>
              <a:buNone/>
            </a:pPr>
            <a:r>
              <a:rPr lang="en" sz="950" dirty="0"/>
              <a:t>																			</a:t>
            </a:r>
            <a:r>
              <a:rPr lang="en" sz="1100" dirty="0"/>
              <a:t>(Macdonald, 2011)</a:t>
            </a:r>
            <a:endParaRPr sz="1100" dirty="0"/>
          </a:p>
        </p:txBody>
      </p:sp>
      <p:pic>
        <p:nvPicPr>
          <p:cNvPr id="3" name="Picture 2">
            <a:extLst>
              <a:ext uri="{FF2B5EF4-FFF2-40B4-BE49-F238E27FC236}">
                <a16:creationId xmlns:a16="http://schemas.microsoft.com/office/drawing/2014/main" id="{5C381833-63BE-4716-B95B-415AE1061AA0}"/>
              </a:ext>
            </a:extLst>
          </p:cNvPr>
          <p:cNvPicPr>
            <a:picLocks noChangeAspect="1"/>
          </p:cNvPicPr>
          <p:nvPr/>
        </p:nvPicPr>
        <p:blipFill>
          <a:blip r:embed="rId3"/>
          <a:stretch>
            <a:fillRect/>
          </a:stretch>
        </p:blipFill>
        <p:spPr>
          <a:xfrm>
            <a:off x="3148965" y="3060432"/>
            <a:ext cx="2647950" cy="1724025"/>
          </a:xfrm>
          <a:prstGeom prst="rect">
            <a:avLst/>
          </a:prstGeom>
        </p:spPr>
      </p:pic>
      <p:sp>
        <p:nvSpPr>
          <p:cNvPr id="2" name="TextBox 1">
            <a:extLst>
              <a:ext uri="{FF2B5EF4-FFF2-40B4-BE49-F238E27FC236}">
                <a16:creationId xmlns:a16="http://schemas.microsoft.com/office/drawing/2014/main" id="{8C43D3E6-1E49-45EC-82F8-D9A7C3C434D8}"/>
              </a:ext>
            </a:extLst>
          </p:cNvPr>
          <p:cNvSpPr txBox="1"/>
          <p:nvPr/>
        </p:nvSpPr>
        <p:spPr>
          <a:xfrm>
            <a:off x="3032760" y="4784457"/>
            <a:ext cx="2819400" cy="369332"/>
          </a:xfrm>
          <a:prstGeom prst="rect">
            <a:avLst/>
          </a:prstGeom>
          <a:noFill/>
        </p:spPr>
        <p:txBody>
          <a:bodyPr wrap="square" rtlCol="0">
            <a:spAutoFit/>
          </a:bodyPr>
          <a:lstStyle/>
          <a:p>
            <a:r>
              <a:rPr lang="en-CA" sz="600" dirty="0"/>
              <a:t>Image Retrieved from: https://www.psychologytoday.com/us/blog/the-race-good-health/201212/4-healthy-ways-cope-stress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a:t>
            </a:r>
            <a:endParaRPr dirty="0"/>
          </a:p>
        </p:txBody>
      </p:sp>
      <p:sp>
        <p:nvSpPr>
          <p:cNvPr id="199" name="Google Shape;199;p37"/>
          <p:cNvSpPr txBox="1">
            <a:spLocks noGrp="1"/>
          </p:cNvSpPr>
          <p:nvPr>
            <p:ph type="body" idx="1"/>
          </p:nvPr>
        </p:nvSpPr>
        <p:spPr>
          <a:xfrm>
            <a:off x="311700" y="1282075"/>
            <a:ext cx="470988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Conclusion of the session</a:t>
            </a:r>
            <a:endParaRPr b="1" dirty="0"/>
          </a:p>
          <a:p>
            <a:pPr lvl="0" algn="l" rtl="0">
              <a:spcBef>
                <a:spcPts val="1600"/>
              </a:spcBef>
              <a:spcAft>
                <a:spcPts val="0"/>
              </a:spcAft>
              <a:buSzPts val="1800"/>
              <a:buFont typeface="Wingdings" panose="05000000000000000000" pitchFamily="2" charset="2"/>
              <a:buChar char="Ø"/>
            </a:pPr>
            <a:r>
              <a:rPr lang="en" dirty="0"/>
              <a:t>Structured feedback</a:t>
            </a:r>
            <a:endParaRPr dirty="0"/>
          </a:p>
          <a:p>
            <a:pPr lvl="0" algn="l" rtl="0">
              <a:spcBef>
                <a:spcPts val="0"/>
              </a:spcBef>
              <a:spcAft>
                <a:spcPts val="0"/>
              </a:spcAft>
              <a:buSzPts val="1800"/>
              <a:buFont typeface="Wingdings" panose="05000000000000000000" pitchFamily="2" charset="2"/>
              <a:buChar char="Ø"/>
            </a:pPr>
            <a:r>
              <a:rPr lang="en" dirty="0"/>
              <a:t>Highlight client strengths</a:t>
            </a:r>
            <a:endParaRPr dirty="0"/>
          </a:p>
          <a:p>
            <a:pPr lvl="0" algn="l" rtl="0">
              <a:spcBef>
                <a:spcPts val="0"/>
              </a:spcBef>
              <a:spcAft>
                <a:spcPts val="0"/>
              </a:spcAft>
              <a:buSzPts val="1800"/>
              <a:buFont typeface="Wingdings" panose="05000000000000000000" pitchFamily="2" charset="2"/>
              <a:buChar char="Ø"/>
            </a:pPr>
            <a:r>
              <a:rPr lang="en" dirty="0"/>
              <a:t>Review goals </a:t>
            </a:r>
          </a:p>
          <a:p>
            <a:pPr marL="1968500" lvl="4" indent="0">
              <a:spcBef>
                <a:spcPts val="0"/>
              </a:spcBef>
              <a:buSzPts val="1800"/>
              <a:buNone/>
            </a:pPr>
            <a:r>
              <a:rPr lang="en-CA" sz="1100" dirty="0"/>
              <a:t>(Macdonald, 2011)</a:t>
            </a:r>
          </a:p>
          <a:p>
            <a:pPr marL="0" lvl="0" indent="0" algn="l" rtl="0">
              <a:spcBef>
                <a:spcPts val="1600"/>
              </a:spcBef>
              <a:spcAft>
                <a:spcPts val="1600"/>
              </a:spcAft>
              <a:buNone/>
            </a:pPr>
            <a:endParaRPr dirty="0"/>
          </a:p>
        </p:txBody>
      </p:sp>
      <p:pic>
        <p:nvPicPr>
          <p:cNvPr id="5" name="Picture 4">
            <a:extLst>
              <a:ext uri="{FF2B5EF4-FFF2-40B4-BE49-F238E27FC236}">
                <a16:creationId xmlns:a16="http://schemas.microsoft.com/office/drawing/2014/main" id="{1D8262BB-AA78-4113-B4FA-F1475ABE9013}"/>
              </a:ext>
            </a:extLst>
          </p:cNvPr>
          <p:cNvPicPr>
            <a:picLocks noChangeAspect="1"/>
          </p:cNvPicPr>
          <p:nvPr/>
        </p:nvPicPr>
        <p:blipFill>
          <a:blip r:embed="rId3"/>
          <a:stretch>
            <a:fillRect/>
          </a:stretch>
        </p:blipFill>
        <p:spPr>
          <a:xfrm>
            <a:off x="6048375" y="3009324"/>
            <a:ext cx="2129540" cy="1595805"/>
          </a:xfrm>
          <a:prstGeom prst="rect">
            <a:avLst/>
          </a:prstGeom>
        </p:spPr>
      </p:pic>
      <p:sp>
        <p:nvSpPr>
          <p:cNvPr id="4" name="TextBox 3">
            <a:extLst>
              <a:ext uri="{FF2B5EF4-FFF2-40B4-BE49-F238E27FC236}">
                <a16:creationId xmlns:a16="http://schemas.microsoft.com/office/drawing/2014/main" id="{0EAE43C4-404D-4DAF-8A61-D430BEBFB4AF}"/>
              </a:ext>
            </a:extLst>
          </p:cNvPr>
          <p:cNvSpPr txBox="1"/>
          <p:nvPr/>
        </p:nvSpPr>
        <p:spPr>
          <a:xfrm>
            <a:off x="5958839" y="4589175"/>
            <a:ext cx="2219075" cy="276999"/>
          </a:xfrm>
          <a:prstGeom prst="rect">
            <a:avLst/>
          </a:prstGeom>
          <a:noFill/>
        </p:spPr>
        <p:txBody>
          <a:bodyPr wrap="square" rtlCol="0">
            <a:spAutoFit/>
          </a:bodyPr>
          <a:lstStyle/>
          <a:p>
            <a:r>
              <a:rPr lang="en-CA" sz="600" dirty="0"/>
              <a:t>Image Retrieved from: https://www.fireitupwithcj.com/what-is-my-strength/</a:t>
            </a:r>
          </a:p>
        </p:txBody>
      </p:sp>
      <p:sp>
        <p:nvSpPr>
          <p:cNvPr id="6" name="TextBox 5">
            <a:extLst>
              <a:ext uri="{FF2B5EF4-FFF2-40B4-BE49-F238E27FC236}">
                <a16:creationId xmlns:a16="http://schemas.microsoft.com/office/drawing/2014/main" id="{4E48F1C6-9571-4274-85B7-9405E73F8B51}"/>
              </a:ext>
            </a:extLst>
          </p:cNvPr>
          <p:cNvSpPr txBox="1"/>
          <p:nvPr/>
        </p:nvSpPr>
        <p:spPr>
          <a:xfrm>
            <a:off x="5933949" y="2585465"/>
            <a:ext cx="2478531" cy="369332"/>
          </a:xfrm>
          <a:prstGeom prst="rect">
            <a:avLst/>
          </a:prstGeom>
          <a:noFill/>
        </p:spPr>
        <p:txBody>
          <a:bodyPr wrap="square" rtlCol="0">
            <a:spAutoFit/>
          </a:bodyPr>
          <a:lstStyle/>
          <a:p>
            <a:r>
              <a:rPr lang="en-CA" sz="600" dirty="0"/>
              <a:t>Image Retrieved from: https://www.marcscottcoaching.com/voice-over-goal-check-up/</a:t>
            </a:r>
          </a:p>
        </p:txBody>
      </p:sp>
      <p:pic>
        <p:nvPicPr>
          <p:cNvPr id="8" name="Picture 7">
            <a:extLst>
              <a:ext uri="{FF2B5EF4-FFF2-40B4-BE49-F238E27FC236}">
                <a16:creationId xmlns:a16="http://schemas.microsoft.com/office/drawing/2014/main" id="{55F0B9DD-8203-4D26-BDE1-150ED396FFC4}"/>
              </a:ext>
            </a:extLst>
          </p:cNvPr>
          <p:cNvPicPr>
            <a:picLocks noChangeAspect="1"/>
          </p:cNvPicPr>
          <p:nvPr/>
        </p:nvPicPr>
        <p:blipFill>
          <a:blip r:embed="rId4"/>
          <a:stretch>
            <a:fillRect/>
          </a:stretch>
        </p:blipFill>
        <p:spPr>
          <a:xfrm>
            <a:off x="6048375" y="548472"/>
            <a:ext cx="2097110" cy="20097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a:t>
            </a:r>
            <a:endParaRPr/>
          </a:p>
        </p:txBody>
      </p:sp>
      <p:sp>
        <p:nvSpPr>
          <p:cNvPr id="205" name="Google Shape;205;p38"/>
          <p:cNvSpPr txBox="1">
            <a:spLocks noGrp="1"/>
          </p:cNvSpPr>
          <p:nvPr>
            <p:ph type="body" idx="1"/>
          </p:nvPr>
        </p:nvSpPr>
        <p:spPr>
          <a:xfrm>
            <a:off x="3961680" y="1106755"/>
            <a:ext cx="480894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Additional Useful Techniques for Asking Constructive Questions</a:t>
            </a:r>
            <a:endParaRPr b="1" dirty="0"/>
          </a:p>
          <a:p>
            <a:pPr lvl="0" algn="l" rtl="0">
              <a:spcBef>
                <a:spcPts val="1600"/>
              </a:spcBef>
              <a:spcAft>
                <a:spcPts val="0"/>
              </a:spcAft>
              <a:buSzPts val="1800"/>
              <a:buFont typeface="Wingdings" panose="05000000000000000000" pitchFamily="2" charset="2"/>
              <a:buChar char="Ø"/>
            </a:pPr>
            <a:r>
              <a:rPr lang="en" dirty="0"/>
              <a:t>As much as possible, use the client’s language </a:t>
            </a:r>
            <a:endParaRPr dirty="0"/>
          </a:p>
          <a:p>
            <a:pPr lvl="0" algn="l" rtl="0">
              <a:spcBef>
                <a:spcPts val="0"/>
              </a:spcBef>
              <a:spcAft>
                <a:spcPts val="0"/>
              </a:spcAft>
              <a:buSzPts val="1800"/>
              <a:buFont typeface="Wingdings" panose="05000000000000000000" pitchFamily="2" charset="2"/>
              <a:buChar char="Ø"/>
            </a:pPr>
            <a:r>
              <a:rPr lang="en" dirty="0"/>
              <a:t>Ask about thoughts, rather than feelings </a:t>
            </a:r>
            <a:endParaRPr dirty="0"/>
          </a:p>
          <a:p>
            <a:pPr lvl="0" algn="l" rtl="0">
              <a:spcBef>
                <a:spcPts val="0"/>
              </a:spcBef>
              <a:spcAft>
                <a:spcPts val="0"/>
              </a:spcAft>
              <a:buSzPts val="1800"/>
              <a:buFont typeface="Wingdings" panose="05000000000000000000" pitchFamily="2" charset="2"/>
              <a:buChar char="Ø"/>
            </a:pPr>
            <a:r>
              <a:rPr lang="en" dirty="0"/>
              <a:t>Always use positive language and focus on strengths </a:t>
            </a:r>
            <a:endParaRPr dirty="0"/>
          </a:p>
          <a:p>
            <a:pPr lvl="0" algn="l" rtl="0">
              <a:spcBef>
                <a:spcPts val="0"/>
              </a:spcBef>
              <a:spcAft>
                <a:spcPts val="0"/>
              </a:spcAft>
              <a:buSzPts val="1800"/>
              <a:buFont typeface="Wingdings" panose="05000000000000000000" pitchFamily="2" charset="2"/>
              <a:buChar char="Ø"/>
            </a:pPr>
            <a:r>
              <a:rPr lang="en" dirty="0"/>
              <a:t>Invite family, friends, teachers etc. to the session if it will be helpful </a:t>
            </a:r>
            <a:endParaRPr dirty="0"/>
          </a:p>
          <a:p>
            <a:pPr lvl="0" algn="l" rtl="0">
              <a:spcBef>
                <a:spcPts val="0"/>
              </a:spcBef>
              <a:spcAft>
                <a:spcPts val="0"/>
              </a:spcAft>
              <a:buSzPts val="1800"/>
              <a:buFont typeface="Wingdings" panose="05000000000000000000" pitchFamily="2" charset="2"/>
              <a:buChar char="Ø"/>
            </a:pPr>
            <a:r>
              <a:rPr lang="en" dirty="0"/>
              <a:t>Clear communication is absolutely essential in SFT</a:t>
            </a:r>
            <a:endParaRPr lang="en" sz="1050" dirty="0"/>
          </a:p>
          <a:p>
            <a:pPr marL="2882900" lvl="6" indent="0">
              <a:spcBef>
                <a:spcPts val="0"/>
              </a:spcBef>
              <a:buSzPts val="1800"/>
              <a:buNone/>
            </a:pPr>
            <a:r>
              <a:rPr lang="en" sz="1100" dirty="0"/>
              <a:t>(Macdonald, 2011)</a:t>
            </a:r>
            <a:endParaRPr sz="1100" dirty="0"/>
          </a:p>
        </p:txBody>
      </p:sp>
      <p:pic>
        <p:nvPicPr>
          <p:cNvPr id="3" name="Picture 2">
            <a:extLst>
              <a:ext uri="{FF2B5EF4-FFF2-40B4-BE49-F238E27FC236}">
                <a16:creationId xmlns:a16="http://schemas.microsoft.com/office/drawing/2014/main" id="{63BAA144-26DE-456C-A8A5-7E74863FC07A}"/>
              </a:ext>
            </a:extLst>
          </p:cNvPr>
          <p:cNvPicPr>
            <a:picLocks noChangeAspect="1"/>
          </p:cNvPicPr>
          <p:nvPr/>
        </p:nvPicPr>
        <p:blipFill>
          <a:blip r:embed="rId3"/>
          <a:stretch>
            <a:fillRect/>
          </a:stretch>
        </p:blipFill>
        <p:spPr>
          <a:xfrm>
            <a:off x="373380" y="1455420"/>
            <a:ext cx="3429720" cy="23582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Context</a:t>
            </a:r>
            <a:endParaRPr/>
          </a:p>
        </p:txBody>
      </p:sp>
      <p:sp>
        <p:nvSpPr>
          <p:cNvPr id="67" name="Google Shape;67;p15"/>
          <p:cNvSpPr txBox="1">
            <a:spLocks noGrp="1"/>
          </p:cNvSpPr>
          <p:nvPr>
            <p:ph type="body" idx="1"/>
          </p:nvPr>
        </p:nvSpPr>
        <p:spPr>
          <a:xfrm>
            <a:off x="151680" y="1190575"/>
            <a:ext cx="4831800" cy="34164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Wingdings" panose="05000000000000000000" pitchFamily="2" charset="2"/>
              <a:buChar char="Ø"/>
            </a:pPr>
            <a:r>
              <a:rPr lang="en" dirty="0"/>
              <a:t>We chose this topic because of our interest in school counselling </a:t>
            </a:r>
            <a:endParaRPr dirty="0"/>
          </a:p>
          <a:p>
            <a:pPr lvl="0" algn="l" rtl="0">
              <a:spcBef>
                <a:spcPts val="0"/>
              </a:spcBef>
              <a:spcAft>
                <a:spcPts val="0"/>
              </a:spcAft>
              <a:buSzPts val="1800"/>
              <a:buFont typeface="Wingdings" panose="05000000000000000000" pitchFamily="2" charset="2"/>
              <a:buChar char="Ø"/>
            </a:pPr>
            <a:r>
              <a:rPr lang="en" dirty="0"/>
              <a:t>SFT is proven to be an effective and time-saving method in school counseling (Jones et al., 2009)</a:t>
            </a:r>
            <a:endParaRPr dirty="0"/>
          </a:p>
          <a:p>
            <a:pPr lvl="0" algn="l" rtl="0">
              <a:spcBef>
                <a:spcPts val="0"/>
              </a:spcBef>
              <a:spcAft>
                <a:spcPts val="0"/>
              </a:spcAft>
              <a:buSzPts val="1800"/>
              <a:buFont typeface="Wingdings" panose="05000000000000000000" pitchFamily="2" charset="2"/>
              <a:buChar char="Ø"/>
            </a:pPr>
            <a:r>
              <a:rPr lang="en" dirty="0"/>
              <a:t>SFT (Solution-focused thera</a:t>
            </a:r>
            <a:r>
              <a:rPr lang="en-CA" dirty="0" err="1"/>
              <a:t>py</a:t>
            </a:r>
            <a:r>
              <a:rPr lang="en-CA" dirty="0"/>
              <a:t>) </a:t>
            </a:r>
            <a:r>
              <a:rPr lang="en" dirty="0"/>
              <a:t>vs SFBT (</a:t>
            </a:r>
            <a:r>
              <a:rPr lang="en-CA" dirty="0"/>
              <a:t>Solution-focused brief therapy</a:t>
            </a:r>
            <a:r>
              <a:rPr lang="en" dirty="0"/>
              <a:t> -&gt; they are used interchangeably in the literature (Cormier, Nurius, &amp; Osborn, 2017). </a:t>
            </a:r>
          </a:p>
        </p:txBody>
      </p:sp>
      <p:pic>
        <p:nvPicPr>
          <p:cNvPr id="4" name="Picture 3">
            <a:extLst>
              <a:ext uri="{FF2B5EF4-FFF2-40B4-BE49-F238E27FC236}">
                <a16:creationId xmlns:a16="http://schemas.microsoft.com/office/drawing/2014/main" id="{438C41D5-F673-4EB0-A059-443D49345374}"/>
              </a:ext>
            </a:extLst>
          </p:cNvPr>
          <p:cNvPicPr>
            <a:picLocks noChangeAspect="1"/>
          </p:cNvPicPr>
          <p:nvPr/>
        </p:nvPicPr>
        <p:blipFill>
          <a:blip r:embed="rId3"/>
          <a:stretch>
            <a:fillRect/>
          </a:stretch>
        </p:blipFill>
        <p:spPr>
          <a:xfrm>
            <a:off x="5190447" y="1017725"/>
            <a:ext cx="3641853" cy="2976355"/>
          </a:xfrm>
          <a:prstGeom prst="rect">
            <a:avLst/>
          </a:prstGeom>
        </p:spPr>
      </p:pic>
      <p:sp>
        <p:nvSpPr>
          <p:cNvPr id="2" name="TextBox 1">
            <a:extLst>
              <a:ext uri="{FF2B5EF4-FFF2-40B4-BE49-F238E27FC236}">
                <a16:creationId xmlns:a16="http://schemas.microsoft.com/office/drawing/2014/main" id="{F5A945B1-F5BA-48C6-9152-84E635B31928}"/>
              </a:ext>
            </a:extLst>
          </p:cNvPr>
          <p:cNvSpPr txBox="1"/>
          <p:nvPr/>
        </p:nvSpPr>
        <p:spPr>
          <a:xfrm>
            <a:off x="5334973" y="3994080"/>
            <a:ext cx="3352800" cy="184666"/>
          </a:xfrm>
          <a:prstGeom prst="rect">
            <a:avLst/>
          </a:prstGeom>
          <a:noFill/>
        </p:spPr>
        <p:txBody>
          <a:bodyPr wrap="square" rtlCol="0">
            <a:spAutoFit/>
          </a:bodyPr>
          <a:lstStyle/>
          <a:p>
            <a:r>
              <a:rPr lang="en-CA" sz="600" dirty="0"/>
              <a:t>Image Retrieved from: https://maxpeoplehr.com/thinking-out-side-of-the-box/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Desired Outcomes</a:t>
            </a:r>
            <a:endParaRPr dirty="0"/>
          </a:p>
        </p:txBody>
      </p:sp>
      <p:sp>
        <p:nvSpPr>
          <p:cNvPr id="211" name="Google Shape;211;p39"/>
          <p:cNvSpPr txBox="1">
            <a:spLocks noGrp="1"/>
          </p:cNvSpPr>
          <p:nvPr>
            <p:ph type="body" idx="1"/>
          </p:nvPr>
        </p:nvSpPr>
        <p:spPr>
          <a:xfrm>
            <a:off x="311700" y="1152475"/>
            <a:ext cx="5837640" cy="3416400"/>
          </a:xfrm>
          <a:prstGeom prst="rect">
            <a:avLst/>
          </a:prstGeom>
        </p:spPr>
        <p:txBody>
          <a:bodyPr spcFirstLastPara="1" wrap="square" lIns="91425" tIns="91425" rIns="91425" bIns="91425" anchor="t" anchorCtr="0">
            <a:noAutofit/>
          </a:bodyPr>
          <a:lstStyle/>
          <a:p>
            <a:pPr marL="285750" lvl="0" indent="-285750">
              <a:spcAft>
                <a:spcPts val="1600"/>
              </a:spcAft>
              <a:buFont typeface="Wingdings" panose="05000000000000000000" pitchFamily="2" charset="2"/>
              <a:buChar char="Ø"/>
            </a:pPr>
            <a:r>
              <a:rPr lang="en-CA" dirty="0"/>
              <a:t>Get client to do something different (Jones et al., 2009)</a:t>
            </a:r>
          </a:p>
          <a:p>
            <a:pPr marL="285750" indent="-285750">
              <a:spcAft>
                <a:spcPts val="1600"/>
              </a:spcAft>
              <a:buFont typeface="Wingdings" panose="05000000000000000000" pitchFamily="2" charset="2"/>
              <a:buChar char="Ø"/>
            </a:pPr>
            <a:r>
              <a:rPr lang="en-CA" dirty="0"/>
              <a:t>Getting clients to see new possibilities (Ratner, George, &amp; </a:t>
            </a:r>
            <a:r>
              <a:rPr lang="en-CA" dirty="0" err="1"/>
              <a:t>Iveson</a:t>
            </a:r>
            <a:r>
              <a:rPr lang="en-CA" dirty="0"/>
              <a:t>, 2012) </a:t>
            </a:r>
          </a:p>
          <a:p>
            <a:pPr marL="285750" indent="-285750">
              <a:spcAft>
                <a:spcPts val="1600"/>
              </a:spcAft>
              <a:buFont typeface="Wingdings" panose="05000000000000000000" pitchFamily="2" charset="2"/>
              <a:buChar char="Ø"/>
            </a:pPr>
            <a:r>
              <a:rPr lang="en-CA" dirty="0"/>
              <a:t>Harness client’s strengths (Jones et al., 2009)</a:t>
            </a:r>
          </a:p>
          <a:p>
            <a:pPr marL="285750" indent="-285750">
              <a:spcAft>
                <a:spcPts val="1600"/>
              </a:spcAft>
              <a:buFont typeface="Wingdings" panose="05000000000000000000" pitchFamily="2" charset="2"/>
              <a:buChar char="Ø"/>
            </a:pPr>
            <a:r>
              <a:rPr lang="en-CA" dirty="0"/>
              <a:t>Clients moving towards enacting solutions (Jones et al., 2009; (Corcoran &amp; Pillai, 2009).</a:t>
            </a:r>
            <a:br>
              <a:rPr lang="en-CA" dirty="0"/>
            </a:br>
            <a:endParaRPr lang="en-CA" dirty="0"/>
          </a:p>
          <a:p>
            <a:pPr marL="0" indent="0">
              <a:spcAft>
                <a:spcPts val="1600"/>
              </a:spcAft>
              <a:buNone/>
            </a:pPr>
            <a:endParaRPr lang="en-CA"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6991CFEE-8E25-44AD-9AA6-31052A0AD4A8}"/>
              </a:ext>
            </a:extLst>
          </p:cNvPr>
          <p:cNvPicPr>
            <a:picLocks noChangeAspect="1"/>
          </p:cNvPicPr>
          <p:nvPr/>
        </p:nvPicPr>
        <p:blipFill>
          <a:blip r:embed="rId3"/>
          <a:stretch>
            <a:fillRect/>
          </a:stretch>
        </p:blipFill>
        <p:spPr>
          <a:xfrm>
            <a:off x="6102692" y="1863987"/>
            <a:ext cx="2827948" cy="1993375"/>
          </a:xfrm>
          <a:prstGeom prst="rect">
            <a:avLst/>
          </a:prstGeom>
        </p:spPr>
      </p:pic>
      <p:sp>
        <p:nvSpPr>
          <p:cNvPr id="4" name="TextBox 3">
            <a:extLst>
              <a:ext uri="{FF2B5EF4-FFF2-40B4-BE49-F238E27FC236}">
                <a16:creationId xmlns:a16="http://schemas.microsoft.com/office/drawing/2014/main" id="{A3B69E34-F2AA-4EAB-BC33-22F992AE8048}"/>
              </a:ext>
            </a:extLst>
          </p:cNvPr>
          <p:cNvSpPr txBox="1"/>
          <p:nvPr/>
        </p:nvSpPr>
        <p:spPr>
          <a:xfrm>
            <a:off x="6102692" y="3852525"/>
            <a:ext cx="2827948" cy="276999"/>
          </a:xfrm>
          <a:prstGeom prst="rect">
            <a:avLst/>
          </a:prstGeom>
          <a:noFill/>
        </p:spPr>
        <p:txBody>
          <a:bodyPr wrap="square" rtlCol="0">
            <a:spAutoFit/>
          </a:bodyPr>
          <a:lstStyle/>
          <a:p>
            <a:r>
              <a:rPr lang="en-CA" sz="600" dirty="0"/>
              <a:t>Image Retrieved from: https://www.calmachiever.com/productivity-knowledge-workers/thought-desired-outcome/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1694-4ECE-4262-B9EA-745D70DE4AB2}"/>
              </a:ext>
            </a:extLst>
          </p:cNvPr>
          <p:cNvSpPr>
            <a:spLocks noGrp="1"/>
          </p:cNvSpPr>
          <p:nvPr>
            <p:ph type="title"/>
          </p:nvPr>
        </p:nvSpPr>
        <p:spPr/>
        <p:txBody>
          <a:bodyPr/>
          <a:lstStyle/>
          <a:p>
            <a:r>
              <a:rPr lang="en-CA" dirty="0"/>
              <a:t>Outcomes</a:t>
            </a:r>
          </a:p>
        </p:txBody>
      </p:sp>
      <p:sp>
        <p:nvSpPr>
          <p:cNvPr id="3" name="Text Placeholder 2">
            <a:extLst>
              <a:ext uri="{FF2B5EF4-FFF2-40B4-BE49-F238E27FC236}">
                <a16:creationId xmlns:a16="http://schemas.microsoft.com/office/drawing/2014/main" id="{FAFCE238-F846-41E4-A4CD-D604FA1FD4C8}"/>
              </a:ext>
            </a:extLst>
          </p:cNvPr>
          <p:cNvSpPr>
            <a:spLocks noGrp="1"/>
          </p:cNvSpPr>
          <p:nvPr>
            <p:ph type="body" idx="1"/>
          </p:nvPr>
        </p:nvSpPr>
        <p:spPr/>
        <p:txBody>
          <a:bodyPr/>
          <a:lstStyle/>
          <a:p>
            <a:pPr marL="114300" indent="0">
              <a:buNone/>
            </a:pPr>
            <a:r>
              <a:rPr lang="en-CA" b="1" dirty="0"/>
              <a:t>Strengths of SFT</a:t>
            </a:r>
          </a:p>
          <a:p>
            <a:pPr>
              <a:buFont typeface="Wingdings" panose="05000000000000000000" pitchFamily="2" charset="2"/>
              <a:buChar char="Ø"/>
            </a:pPr>
            <a:endParaRPr lang="en-US" dirty="0"/>
          </a:p>
          <a:p>
            <a:pPr>
              <a:buFont typeface="Wingdings" panose="05000000000000000000" pitchFamily="2" charset="2"/>
              <a:buChar char="Ø"/>
            </a:pPr>
            <a:r>
              <a:rPr lang="en-US" dirty="0"/>
              <a:t>SFT offers a time-effective, cooperative approach for school counsellors and psychologists that shifts the focus from ‘what’s wrong’ to ‘what's working’ with students (Jones et al., 2009)</a:t>
            </a:r>
            <a:br>
              <a:rPr lang="en-US" dirty="0"/>
            </a:br>
            <a:endParaRPr lang="en-US" dirty="0"/>
          </a:p>
          <a:p>
            <a:pPr>
              <a:buFont typeface="Wingdings" panose="05000000000000000000" pitchFamily="2" charset="2"/>
              <a:buChar char="Ø"/>
            </a:pPr>
            <a:r>
              <a:rPr lang="en-US" dirty="0"/>
              <a:t>Clients can feel empowered when their strengths are highlighted (Jones et al., 2009)</a:t>
            </a:r>
            <a:br>
              <a:rPr lang="en-US" dirty="0"/>
            </a:br>
            <a:endParaRPr lang="en-US" dirty="0"/>
          </a:p>
          <a:p>
            <a:pPr>
              <a:buFont typeface="Wingdings" panose="05000000000000000000" pitchFamily="2" charset="2"/>
              <a:buChar char="Ø"/>
            </a:pPr>
            <a:r>
              <a:rPr lang="en-US" dirty="0"/>
              <a:t>Good with teachers and counsellors who implement IPP’s. Write goals with students to meet goals each semester (Kim &amp; Franklin, 2009)</a:t>
            </a:r>
          </a:p>
          <a:p>
            <a:pPr lvl="1">
              <a:buFont typeface="Wingdings" panose="05000000000000000000" pitchFamily="2" charset="2"/>
              <a:buChar char="Ø"/>
            </a:pPr>
            <a:r>
              <a:rPr lang="en-US" dirty="0"/>
              <a:t>Can easily integrate solution focused goals into IPP’s (Kim &amp; Franklin, 2009)</a:t>
            </a:r>
            <a:br>
              <a:rPr lang="en-US" dirty="0"/>
            </a:br>
            <a:endParaRPr lang="en-CA" dirty="0"/>
          </a:p>
          <a:p>
            <a:pPr>
              <a:buFont typeface="Wingdings" panose="05000000000000000000" pitchFamily="2" charset="2"/>
              <a:buChar char="Ø"/>
            </a:pPr>
            <a:endParaRPr lang="en-CA" b="1" dirty="0"/>
          </a:p>
        </p:txBody>
      </p:sp>
      <p:pic>
        <p:nvPicPr>
          <p:cNvPr id="5" name="Picture 4">
            <a:extLst>
              <a:ext uri="{FF2B5EF4-FFF2-40B4-BE49-F238E27FC236}">
                <a16:creationId xmlns:a16="http://schemas.microsoft.com/office/drawing/2014/main" id="{800690DE-D7A2-46CC-B7B5-FEEC1E49BDBD}"/>
              </a:ext>
            </a:extLst>
          </p:cNvPr>
          <p:cNvPicPr>
            <a:picLocks noChangeAspect="1"/>
          </p:cNvPicPr>
          <p:nvPr/>
        </p:nvPicPr>
        <p:blipFill>
          <a:blip r:embed="rId2"/>
          <a:stretch>
            <a:fillRect/>
          </a:stretch>
        </p:blipFill>
        <p:spPr>
          <a:xfrm>
            <a:off x="7010400" y="203487"/>
            <a:ext cx="2011680" cy="1192935"/>
          </a:xfrm>
          <a:prstGeom prst="rect">
            <a:avLst/>
          </a:prstGeom>
        </p:spPr>
      </p:pic>
      <p:sp>
        <p:nvSpPr>
          <p:cNvPr id="7" name="Rectangle 6">
            <a:extLst>
              <a:ext uri="{FF2B5EF4-FFF2-40B4-BE49-F238E27FC236}">
                <a16:creationId xmlns:a16="http://schemas.microsoft.com/office/drawing/2014/main" id="{078882E4-9156-476F-ABB7-ADF814B3DEE7}"/>
              </a:ext>
            </a:extLst>
          </p:cNvPr>
          <p:cNvSpPr/>
          <p:nvPr/>
        </p:nvSpPr>
        <p:spPr>
          <a:xfrm>
            <a:off x="6900270" y="1396422"/>
            <a:ext cx="2231940" cy="215444"/>
          </a:xfrm>
          <a:prstGeom prst="rect">
            <a:avLst/>
          </a:prstGeom>
        </p:spPr>
        <p:txBody>
          <a:bodyPr wrap="square">
            <a:spAutoFit/>
          </a:bodyPr>
          <a:lstStyle/>
          <a:p>
            <a:r>
              <a:rPr lang="en-CA" sz="400" dirty="0"/>
              <a:t>Image Retrieved from: https://knowyourteam.com/blog/2018/10/18/the-3-best-uses-of-an-effective-leaders-time/</a:t>
            </a:r>
          </a:p>
        </p:txBody>
      </p:sp>
    </p:spTree>
    <p:extLst>
      <p:ext uri="{BB962C8B-B14F-4D97-AF65-F5344CB8AC3E}">
        <p14:creationId xmlns:p14="http://schemas.microsoft.com/office/powerpoint/2010/main" val="301019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Outcome Issues</a:t>
            </a:r>
            <a:endParaRPr/>
          </a:p>
        </p:txBody>
      </p:sp>
      <p:sp>
        <p:nvSpPr>
          <p:cNvPr id="217" name="Google Shape;217;p40"/>
          <p:cNvSpPr txBox="1">
            <a:spLocks noGrp="1"/>
          </p:cNvSpPr>
          <p:nvPr>
            <p:ph type="body" idx="1"/>
          </p:nvPr>
        </p:nvSpPr>
        <p:spPr>
          <a:xfrm>
            <a:off x="2979420" y="1152475"/>
            <a:ext cx="585288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Drawbacks of SFT</a:t>
            </a:r>
            <a:endParaRPr b="1" dirty="0"/>
          </a:p>
          <a:p>
            <a:pPr lvl="0" algn="l" rtl="0">
              <a:spcBef>
                <a:spcPts val="1600"/>
              </a:spcBef>
              <a:spcAft>
                <a:spcPts val="0"/>
              </a:spcAft>
              <a:buSzPts val="1800"/>
              <a:buFont typeface="Wingdings" panose="05000000000000000000" pitchFamily="2" charset="2"/>
              <a:buChar char="Ø"/>
            </a:pPr>
            <a:r>
              <a:rPr lang="en" dirty="0"/>
              <a:t>The word “miracle” can have religious connotations (Macdonald, 2011)</a:t>
            </a:r>
            <a:endParaRPr dirty="0"/>
          </a:p>
          <a:p>
            <a:pPr lvl="0" algn="l" rtl="0">
              <a:spcBef>
                <a:spcPts val="0"/>
              </a:spcBef>
              <a:spcAft>
                <a:spcPts val="0"/>
              </a:spcAft>
              <a:buSzPts val="1800"/>
              <a:buFont typeface="Wingdings" panose="05000000000000000000" pitchFamily="2" charset="2"/>
              <a:buChar char="Ø"/>
            </a:pPr>
            <a:r>
              <a:rPr lang="en" dirty="0"/>
              <a:t>Client needs to be cognitively advanced enough to understand certain concepts that are central to the SFT process (Jones et al., 2009)</a:t>
            </a:r>
            <a:endParaRPr dirty="0"/>
          </a:p>
          <a:p>
            <a:pPr lvl="0" algn="l" rtl="0">
              <a:spcBef>
                <a:spcPts val="0"/>
              </a:spcBef>
              <a:spcAft>
                <a:spcPts val="0"/>
              </a:spcAft>
              <a:buSzPts val="1800"/>
              <a:buFont typeface="Wingdings" panose="05000000000000000000" pitchFamily="2" charset="2"/>
              <a:buChar char="Ø"/>
            </a:pPr>
            <a:r>
              <a:rPr lang="en" dirty="0"/>
              <a:t>There is a lack of empirical evidence supporting the effectiveness of SFT (Corcoran &amp; Pillai, 2009)</a:t>
            </a:r>
            <a:endParaRPr dirty="0"/>
          </a:p>
          <a:p>
            <a:pPr lvl="0" algn="l" rtl="0">
              <a:spcBef>
                <a:spcPts val="0"/>
              </a:spcBef>
              <a:spcAft>
                <a:spcPts val="0"/>
              </a:spcAft>
              <a:buSzPts val="1800"/>
              <a:buFont typeface="Wingdings" panose="05000000000000000000" pitchFamily="2" charset="2"/>
              <a:buChar char="Ø"/>
            </a:pPr>
            <a:r>
              <a:rPr lang="en" dirty="0"/>
              <a:t>Criticized in the literature for being too positive and failing to validate client concerns (e.g. Lloyd &amp; Dallos, 2008)</a:t>
            </a:r>
            <a:endParaRPr dirty="0"/>
          </a:p>
          <a:p>
            <a:pPr lvl="0" algn="l" rtl="0">
              <a:spcBef>
                <a:spcPts val="0"/>
              </a:spcBef>
              <a:spcAft>
                <a:spcPts val="0"/>
              </a:spcAft>
              <a:buSzPts val="1800"/>
              <a:buFont typeface="Wingdings" panose="05000000000000000000" pitchFamily="2" charset="2"/>
              <a:buChar char="Ø"/>
            </a:pPr>
            <a:r>
              <a:rPr lang="en" dirty="0"/>
              <a:t>Criticized for being too simplistic, especially for more complex problems (Murray &amp; Murray, 2004)</a:t>
            </a:r>
            <a:endParaRPr dirty="0"/>
          </a:p>
        </p:txBody>
      </p:sp>
      <p:pic>
        <p:nvPicPr>
          <p:cNvPr id="3" name="Picture 2">
            <a:extLst>
              <a:ext uri="{FF2B5EF4-FFF2-40B4-BE49-F238E27FC236}">
                <a16:creationId xmlns:a16="http://schemas.microsoft.com/office/drawing/2014/main" id="{9518E9AE-877B-4531-BAD7-DB0ADC6FDE11}"/>
              </a:ext>
            </a:extLst>
          </p:cNvPr>
          <p:cNvPicPr>
            <a:picLocks noChangeAspect="1"/>
          </p:cNvPicPr>
          <p:nvPr/>
        </p:nvPicPr>
        <p:blipFill>
          <a:blip r:embed="rId3"/>
          <a:stretch>
            <a:fillRect/>
          </a:stretch>
        </p:blipFill>
        <p:spPr>
          <a:xfrm>
            <a:off x="693420" y="1631949"/>
            <a:ext cx="1831340" cy="1831340"/>
          </a:xfrm>
          <a:prstGeom prst="rect">
            <a:avLst/>
          </a:prstGeom>
        </p:spPr>
      </p:pic>
      <p:sp>
        <p:nvSpPr>
          <p:cNvPr id="4" name="Rectangle 3">
            <a:extLst>
              <a:ext uri="{FF2B5EF4-FFF2-40B4-BE49-F238E27FC236}">
                <a16:creationId xmlns:a16="http://schemas.microsoft.com/office/drawing/2014/main" id="{40EAF917-2DAB-49F3-8843-877453E38767}"/>
              </a:ext>
            </a:extLst>
          </p:cNvPr>
          <p:cNvSpPr/>
          <p:nvPr/>
        </p:nvSpPr>
        <p:spPr>
          <a:xfrm>
            <a:off x="693420" y="3469641"/>
            <a:ext cx="2089150" cy="215444"/>
          </a:xfrm>
          <a:prstGeom prst="rect">
            <a:avLst/>
          </a:prstGeom>
        </p:spPr>
        <p:txBody>
          <a:bodyPr wrap="square">
            <a:spAutoFit/>
          </a:bodyPr>
          <a:lstStyle/>
          <a:p>
            <a:r>
              <a:rPr lang="en-CA" sz="400" dirty="0"/>
              <a:t>Image Retrieved from: https://adaa.org/learn-from-us/from-the-experts/blog-posts/consumer/criticism-depression-and-anxiety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55E8-9AC2-4162-BBBD-DD724678E9FA}"/>
              </a:ext>
            </a:extLst>
          </p:cNvPr>
          <p:cNvSpPr>
            <a:spLocks noGrp="1"/>
          </p:cNvSpPr>
          <p:nvPr>
            <p:ph type="title"/>
          </p:nvPr>
        </p:nvSpPr>
        <p:spPr/>
        <p:txBody>
          <a:bodyPr/>
          <a:lstStyle/>
          <a:p>
            <a:r>
              <a:rPr lang="en-CA" dirty="0"/>
              <a:t>Empirical Findings &amp; Implications</a:t>
            </a:r>
          </a:p>
        </p:txBody>
      </p:sp>
      <p:sp>
        <p:nvSpPr>
          <p:cNvPr id="3" name="Content Placeholder 2">
            <a:extLst>
              <a:ext uri="{FF2B5EF4-FFF2-40B4-BE49-F238E27FC236}">
                <a16:creationId xmlns:a16="http://schemas.microsoft.com/office/drawing/2014/main" id="{6AFEC36D-004A-4F93-9C7B-26FAE2B457BA}"/>
              </a:ext>
            </a:extLst>
          </p:cNvPr>
          <p:cNvSpPr>
            <a:spLocks noGrp="1"/>
          </p:cNvSpPr>
          <p:nvPr>
            <p:ph idx="1"/>
          </p:nvPr>
        </p:nvSpPr>
        <p:spPr>
          <a:xfrm>
            <a:off x="411480" y="1013460"/>
            <a:ext cx="8414468" cy="3972008"/>
          </a:xfrm>
        </p:spPr>
        <p:txBody>
          <a:bodyPr>
            <a:normAutofit fontScale="25000" lnSpcReduction="20000"/>
          </a:bodyPr>
          <a:lstStyle/>
          <a:p>
            <a:r>
              <a:rPr lang="en-US" sz="3500" dirty="0"/>
              <a:t>SFT is mainly applied to children and youth including crisis-oriented youth services, mental health problems, substance abuse, and school related </a:t>
            </a:r>
            <a:r>
              <a:rPr lang="en-US" sz="3500" dirty="0" err="1"/>
              <a:t>behaviour</a:t>
            </a:r>
            <a:r>
              <a:rPr lang="en-US" sz="3500" dirty="0"/>
              <a:t> problems (Kim &amp; Franklin, 2009</a:t>
            </a:r>
            <a:r>
              <a:rPr lang="en-US" dirty="0"/>
              <a:t>)</a:t>
            </a:r>
            <a:br>
              <a:rPr lang="en-US" dirty="0"/>
            </a:br>
            <a:endParaRPr lang="en-US" dirty="0"/>
          </a:p>
          <a:p>
            <a:r>
              <a:rPr lang="en-US" sz="3600" b="1" dirty="0"/>
              <a:t>Kim, &amp; Franklin. (2009)</a:t>
            </a:r>
            <a:r>
              <a:rPr lang="en-US" sz="3600" dirty="0"/>
              <a:t> – examined 7 school-based studies from 2000-2008 with ages between 5-18</a:t>
            </a:r>
          </a:p>
          <a:p>
            <a:pPr lvl="1"/>
            <a:r>
              <a:rPr lang="en-US" sz="3600" dirty="0"/>
              <a:t>Examined self-esteem (mixed), behavior (positive), academic outcomes (mixed)</a:t>
            </a:r>
          </a:p>
          <a:p>
            <a:r>
              <a:rPr lang="fi-FI" sz="3600" b="1" dirty="0"/>
              <a:t>Corcoran, J., &amp; Pillai, V. (2009) </a:t>
            </a:r>
            <a:r>
              <a:rPr lang="fi-FI" sz="3600" dirty="0"/>
              <a:t>- </a:t>
            </a:r>
            <a:r>
              <a:rPr lang="en-US" sz="3600" dirty="0"/>
              <a:t>examined 10 experimental designs from 1985 to 2006 </a:t>
            </a:r>
          </a:p>
          <a:p>
            <a:pPr lvl="1"/>
            <a:r>
              <a:rPr lang="en-US" sz="3600" dirty="0"/>
              <a:t>Only 10 studies meeting basic criteria of having two groups which compare treatment response with 1 study referring to marital problems and 1 referring to health problems</a:t>
            </a:r>
          </a:p>
          <a:p>
            <a:pPr lvl="1"/>
            <a:r>
              <a:rPr lang="en-US" sz="3600" dirty="0"/>
              <a:t>Only 50% of studies showed improvement </a:t>
            </a:r>
          </a:p>
          <a:p>
            <a:pPr marL="328612" indent="-285750"/>
            <a:r>
              <a:rPr lang="sv-SE" sz="3600" b="1" dirty="0"/>
              <a:t>Franklin, C., Moore, K., &amp; Hopson, L. (2008) </a:t>
            </a:r>
            <a:r>
              <a:rPr lang="sv-SE" sz="3600" dirty="0"/>
              <a:t>– examined </a:t>
            </a:r>
            <a:r>
              <a:rPr lang="en-US" sz="3600" dirty="0"/>
              <a:t>the effectiveness of solution-focused therapy with 67 middle school children who have classroom-related </a:t>
            </a:r>
            <a:r>
              <a:rPr lang="en-US" sz="3600" dirty="0" err="1"/>
              <a:t>behaviour</a:t>
            </a:r>
            <a:r>
              <a:rPr lang="en-US" sz="3600" dirty="0"/>
              <a:t> problems</a:t>
            </a:r>
          </a:p>
          <a:p>
            <a:pPr marL="628650" lvl="1" indent="-285750"/>
            <a:r>
              <a:rPr lang="en-US" sz="3600" dirty="0"/>
              <a:t>Effective in improving internalizing and externalizing </a:t>
            </a:r>
            <a:r>
              <a:rPr lang="en-US" sz="3600" dirty="0" err="1"/>
              <a:t>behaviour</a:t>
            </a:r>
            <a:r>
              <a:rPr lang="en-US" sz="3600" dirty="0"/>
              <a:t> problems</a:t>
            </a:r>
          </a:p>
          <a:p>
            <a:r>
              <a:rPr lang="en-CA" sz="3600" b="1" dirty="0"/>
              <a:t>Franklin, Streeter, Kim, &amp; </a:t>
            </a:r>
            <a:r>
              <a:rPr lang="en-CA" sz="3600" b="1" dirty="0" err="1"/>
              <a:t>Tripodi</a:t>
            </a:r>
            <a:r>
              <a:rPr lang="en-CA" sz="3600" b="1" dirty="0"/>
              <a:t> (2007) </a:t>
            </a:r>
            <a:r>
              <a:rPr lang="en-CA" sz="3600" dirty="0"/>
              <a:t>- </a:t>
            </a:r>
            <a:r>
              <a:rPr lang="en-US" sz="3600" dirty="0"/>
              <a:t> evaluated the effectiveness of a solution-focused, alternative school in preventing students from dropping out of high school</a:t>
            </a:r>
          </a:p>
          <a:p>
            <a:pPr lvl="1"/>
            <a:r>
              <a:rPr lang="en-US" sz="3600" dirty="0"/>
              <a:t>Results showed students in the experimental group earned significantly more credits over time than students in the comparison group</a:t>
            </a:r>
          </a:p>
          <a:p>
            <a:r>
              <a:rPr lang="en-CA" sz="3600" b="1" dirty="0"/>
              <a:t>Jones, et al., (2009)  </a:t>
            </a:r>
            <a:r>
              <a:rPr lang="en-CA" sz="3600" dirty="0"/>
              <a:t>- SFT in 4-6 sessions with K-6 students</a:t>
            </a:r>
          </a:p>
          <a:p>
            <a:pPr lvl="1"/>
            <a:r>
              <a:rPr lang="en-CA" sz="3600" dirty="0"/>
              <a:t>Worked well with grades 4 to 6 but found K to grade 3 students did not have the language skills or cognitive skills in sessions</a:t>
            </a:r>
          </a:p>
          <a:p>
            <a:pPr lvl="1"/>
            <a:r>
              <a:rPr lang="en-CA" sz="3600" dirty="0"/>
              <a:t>Argues that  it would be better in high school because adolescents are responsive as they are on a quest for identity and autonomy</a:t>
            </a:r>
          </a:p>
          <a:p>
            <a:r>
              <a:rPr lang="en-CA" sz="3600" b="1" dirty="0"/>
              <a:t>Corcoran (2006) </a:t>
            </a:r>
            <a:r>
              <a:rPr lang="en-CA" sz="3600" dirty="0"/>
              <a:t>– experimental and comparison group for students aged 5-17</a:t>
            </a:r>
          </a:p>
          <a:p>
            <a:pPr lvl="1"/>
            <a:r>
              <a:rPr lang="en-US" sz="3600" dirty="0"/>
              <a:t>Equivalent results for </a:t>
            </a:r>
            <a:r>
              <a:rPr lang="en-US" sz="3600" dirty="0" err="1"/>
              <a:t>behaviour</a:t>
            </a:r>
            <a:r>
              <a:rPr lang="en-US" sz="3600" dirty="0"/>
              <a:t> change as CBT but SFT also had better outcomes for keeping students engaged and retaining them in the therapy process</a:t>
            </a:r>
          </a:p>
          <a:p>
            <a:pPr lvl="1"/>
            <a:r>
              <a:rPr lang="en-US" sz="3600" dirty="0"/>
              <a:t>Not successful in raising GPA or attendance rates</a:t>
            </a:r>
            <a:br>
              <a:rPr lang="en-US" sz="3600" dirty="0"/>
            </a:br>
            <a:br>
              <a:rPr lang="en-CA" sz="3600" dirty="0"/>
            </a:br>
            <a:br>
              <a:rPr lang="en-US" dirty="0"/>
            </a:br>
            <a:br>
              <a:rPr lang="en-US" dirty="0"/>
            </a:br>
            <a:br>
              <a:rPr lang="en-CA" dirty="0"/>
            </a:br>
            <a:br>
              <a:rPr lang="en-US" dirty="0"/>
            </a:br>
            <a:br>
              <a:rPr lang="en-US" dirty="0"/>
            </a:br>
            <a:br>
              <a:rPr lang="sv-SE" dirty="0"/>
            </a:br>
            <a:br>
              <a:rPr lang="en-US" dirty="0"/>
            </a:br>
            <a:br>
              <a:rPr lang="fi-FI" dirty="0"/>
            </a:br>
            <a:endParaRPr lang="en-US" dirty="0"/>
          </a:p>
        </p:txBody>
      </p:sp>
    </p:spTree>
    <p:extLst>
      <p:ext uri="{BB962C8B-B14F-4D97-AF65-F5344CB8AC3E}">
        <p14:creationId xmlns:p14="http://schemas.microsoft.com/office/powerpoint/2010/main" val="2703308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Outcome Issues</a:t>
            </a:r>
            <a:endParaRPr/>
          </a:p>
        </p:txBody>
      </p:sp>
      <p:sp>
        <p:nvSpPr>
          <p:cNvPr id="223" name="Google Shape;223;p41"/>
          <p:cNvSpPr txBox="1">
            <a:spLocks noGrp="1"/>
          </p:cNvSpPr>
          <p:nvPr>
            <p:ph type="body" idx="1"/>
          </p:nvPr>
        </p:nvSpPr>
        <p:spPr>
          <a:xfrm>
            <a:off x="2830665" y="1422819"/>
            <a:ext cx="6001635"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Ethical Concerns</a:t>
            </a:r>
            <a:endParaRPr b="1" dirty="0"/>
          </a:p>
          <a:p>
            <a:pPr lvl="0" algn="l" rtl="0">
              <a:spcBef>
                <a:spcPts val="1600"/>
              </a:spcBef>
              <a:spcAft>
                <a:spcPts val="0"/>
              </a:spcAft>
              <a:buSzPts val="1800"/>
              <a:buFont typeface="Wingdings" panose="05000000000000000000" pitchFamily="2" charset="2"/>
              <a:buChar char="Ø"/>
            </a:pPr>
            <a:r>
              <a:rPr lang="en" dirty="0"/>
              <a:t>Brief therapy might rush through important steps in the healing process</a:t>
            </a:r>
            <a:endParaRPr dirty="0"/>
          </a:p>
          <a:p>
            <a:pPr lvl="0" algn="l" rtl="0">
              <a:spcBef>
                <a:spcPts val="0"/>
              </a:spcBef>
              <a:spcAft>
                <a:spcPts val="0"/>
              </a:spcAft>
              <a:buSzPts val="1800"/>
              <a:buFont typeface="Wingdings" panose="05000000000000000000" pitchFamily="2" charset="2"/>
              <a:buChar char="Ø"/>
            </a:pPr>
            <a:r>
              <a:rPr lang="en" dirty="0"/>
              <a:t>Focus on solutions only, may not address underlying concerns </a:t>
            </a:r>
            <a:endParaRPr dirty="0"/>
          </a:p>
          <a:p>
            <a:pPr lvl="0" algn="l" rtl="0">
              <a:spcBef>
                <a:spcPts val="0"/>
              </a:spcBef>
              <a:spcAft>
                <a:spcPts val="0"/>
              </a:spcAft>
              <a:buSzPts val="1800"/>
              <a:buFont typeface="Wingdings" panose="05000000000000000000" pitchFamily="2" charset="2"/>
              <a:buChar char="Ø"/>
            </a:pPr>
            <a:r>
              <a:rPr lang="en" dirty="0"/>
              <a:t>Not suitable for clients of all ages (Jones et al., 2009)</a:t>
            </a:r>
          </a:p>
          <a:p>
            <a:pPr lvl="0" algn="l" rtl="0">
              <a:spcBef>
                <a:spcPts val="0"/>
              </a:spcBef>
              <a:spcAft>
                <a:spcPts val="0"/>
              </a:spcAft>
              <a:buSzPts val="1800"/>
              <a:buFont typeface="Wingdings" panose="05000000000000000000" pitchFamily="2" charset="2"/>
              <a:buChar char="Ø"/>
            </a:pPr>
            <a:r>
              <a:rPr lang="en" dirty="0"/>
              <a:t>Research </a:t>
            </a:r>
            <a:r>
              <a:rPr lang="en-CA" dirty="0"/>
              <a:t>mainly from United States</a:t>
            </a:r>
            <a:endParaRPr dirty="0"/>
          </a:p>
        </p:txBody>
      </p:sp>
      <p:pic>
        <p:nvPicPr>
          <p:cNvPr id="3" name="Picture 2">
            <a:extLst>
              <a:ext uri="{FF2B5EF4-FFF2-40B4-BE49-F238E27FC236}">
                <a16:creationId xmlns:a16="http://schemas.microsoft.com/office/drawing/2014/main" id="{056C0CE2-651A-484C-BEC4-1958A7548FD1}"/>
              </a:ext>
            </a:extLst>
          </p:cNvPr>
          <p:cNvPicPr>
            <a:picLocks noChangeAspect="1"/>
          </p:cNvPicPr>
          <p:nvPr/>
        </p:nvPicPr>
        <p:blipFill>
          <a:blip r:embed="rId3"/>
          <a:stretch>
            <a:fillRect/>
          </a:stretch>
        </p:blipFill>
        <p:spPr>
          <a:xfrm>
            <a:off x="311700" y="1501157"/>
            <a:ext cx="2449120" cy="1629862"/>
          </a:xfrm>
          <a:prstGeom prst="rect">
            <a:avLst/>
          </a:prstGeom>
        </p:spPr>
      </p:pic>
      <p:sp>
        <p:nvSpPr>
          <p:cNvPr id="4" name="Rectangle 3">
            <a:extLst>
              <a:ext uri="{FF2B5EF4-FFF2-40B4-BE49-F238E27FC236}">
                <a16:creationId xmlns:a16="http://schemas.microsoft.com/office/drawing/2014/main" id="{24D4691A-8AB3-4E02-A866-B309CEDA055D}"/>
              </a:ext>
            </a:extLst>
          </p:cNvPr>
          <p:cNvSpPr/>
          <p:nvPr/>
        </p:nvSpPr>
        <p:spPr>
          <a:xfrm>
            <a:off x="311700" y="3131019"/>
            <a:ext cx="4572000" cy="153888"/>
          </a:xfrm>
          <a:prstGeom prst="rect">
            <a:avLst/>
          </a:prstGeom>
        </p:spPr>
        <p:txBody>
          <a:bodyPr>
            <a:spAutoFit/>
          </a:bodyPr>
          <a:lstStyle/>
          <a:p>
            <a:r>
              <a:rPr lang="en-CA" sz="400" dirty="0"/>
              <a:t>Image Retrieved from: https://medium.com/the-ethical-world/ethics-defined-33a1a6cc3064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3B8B-142B-47C2-8556-D90AA0FCA640}"/>
              </a:ext>
            </a:extLst>
          </p:cNvPr>
          <p:cNvSpPr>
            <a:spLocks noGrp="1"/>
          </p:cNvSpPr>
          <p:nvPr>
            <p:ph type="title"/>
          </p:nvPr>
        </p:nvSpPr>
        <p:spPr/>
        <p:txBody>
          <a:bodyPr/>
          <a:lstStyle/>
          <a:p>
            <a:r>
              <a:rPr lang="en-CA" dirty="0"/>
              <a:t>Multicultural Considerations</a:t>
            </a:r>
          </a:p>
        </p:txBody>
      </p:sp>
      <p:sp>
        <p:nvSpPr>
          <p:cNvPr id="3" name="Content Placeholder 2">
            <a:extLst>
              <a:ext uri="{FF2B5EF4-FFF2-40B4-BE49-F238E27FC236}">
                <a16:creationId xmlns:a16="http://schemas.microsoft.com/office/drawing/2014/main" id="{935B3B84-49C5-4AA0-8E6D-A5527365822A}"/>
              </a:ext>
            </a:extLst>
          </p:cNvPr>
          <p:cNvSpPr>
            <a:spLocks noGrp="1"/>
          </p:cNvSpPr>
          <p:nvPr>
            <p:ph idx="1"/>
          </p:nvPr>
        </p:nvSpPr>
        <p:spPr>
          <a:xfrm>
            <a:off x="579834" y="1203139"/>
            <a:ext cx="6709906" cy="3146611"/>
          </a:xfrm>
        </p:spPr>
        <p:txBody>
          <a:bodyPr>
            <a:normAutofit fontScale="92500" lnSpcReduction="10000"/>
          </a:bodyPr>
          <a:lstStyle/>
          <a:p>
            <a:r>
              <a:rPr lang="en-US" dirty="0"/>
              <a:t>Most research conducted in the United States – however, many studies evaluating the effectiveness of SFT included Hispanic, African American, Asian American and Native American participants (e.g. Franklin et al., 2008)</a:t>
            </a:r>
          </a:p>
          <a:p>
            <a:r>
              <a:rPr lang="en-US" dirty="0"/>
              <a:t>The counsellor’s role as the non-expert and the SFT strategy of focusing on client preferences helps for work with clients from diverse backgrounds (Holyoake &amp; Golding, 2012)</a:t>
            </a:r>
          </a:p>
          <a:p>
            <a:r>
              <a:rPr lang="en-US" dirty="0"/>
              <a:t>Clients are encouraged to find the solutions that fit their own worldview (Corcoran &amp; Pillai, 2009).</a:t>
            </a:r>
          </a:p>
          <a:p>
            <a:r>
              <a:rPr lang="en-US" dirty="0"/>
              <a:t>Some research to suggest SFT may be useful with Native American populations given the client-identified solutions, egalitarian counsellor/client relationship, and the view that change is inevitable (Meyer &amp; </a:t>
            </a:r>
            <a:r>
              <a:rPr lang="en-US" dirty="0" err="1"/>
              <a:t>Cottone</a:t>
            </a:r>
            <a:r>
              <a:rPr lang="en-US" dirty="0"/>
              <a:t>, 2013) </a:t>
            </a:r>
            <a:br>
              <a:rPr lang="en-US" dirty="0"/>
            </a:br>
            <a:endParaRPr lang="en-CA" dirty="0"/>
          </a:p>
        </p:txBody>
      </p:sp>
    </p:spTree>
    <p:extLst>
      <p:ext uri="{BB962C8B-B14F-4D97-AF65-F5344CB8AC3E}">
        <p14:creationId xmlns:p14="http://schemas.microsoft.com/office/powerpoint/2010/main" val="338768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 </a:t>
            </a:r>
            <a:endParaRPr/>
          </a:p>
        </p:txBody>
      </p:sp>
      <p:sp>
        <p:nvSpPr>
          <p:cNvPr id="229" name="Google Shape;229;p42"/>
          <p:cNvSpPr txBox="1">
            <a:spLocks noGrp="1"/>
          </p:cNvSpPr>
          <p:nvPr>
            <p:ph type="body" idx="1"/>
          </p:nvPr>
        </p:nvSpPr>
        <p:spPr>
          <a:xfrm>
            <a:off x="311700" y="1152475"/>
            <a:ext cx="5738580" cy="34164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Wingdings" panose="05000000000000000000" pitchFamily="2" charset="2"/>
              <a:buChar char="Ø"/>
            </a:pPr>
            <a:r>
              <a:rPr lang="en" dirty="0"/>
              <a:t>A </a:t>
            </a:r>
            <a:r>
              <a:rPr lang="en-CA" dirty="0"/>
              <a:t>female</a:t>
            </a:r>
            <a:r>
              <a:rPr lang="en" dirty="0"/>
              <a:t> grade ten student named </a:t>
            </a:r>
            <a:r>
              <a:rPr lang="en-CA" dirty="0"/>
              <a:t>Kelly</a:t>
            </a:r>
            <a:r>
              <a:rPr lang="en" dirty="0"/>
              <a:t> is struggling with the transition from middle school to high school. </a:t>
            </a:r>
            <a:endParaRPr dirty="0"/>
          </a:p>
          <a:p>
            <a:pPr lvl="0" algn="l" rtl="0">
              <a:spcBef>
                <a:spcPts val="0"/>
              </a:spcBef>
              <a:spcAft>
                <a:spcPts val="0"/>
              </a:spcAft>
              <a:buSzPts val="1800"/>
              <a:buFont typeface="Wingdings" panose="05000000000000000000" pitchFamily="2" charset="2"/>
              <a:buChar char="Ø"/>
            </a:pPr>
            <a:r>
              <a:rPr lang="en" dirty="0"/>
              <a:t>Kelly has a history of trauma. </a:t>
            </a:r>
            <a:r>
              <a:rPr lang="en-CA" dirty="0"/>
              <a:t>Her</a:t>
            </a:r>
            <a:r>
              <a:rPr lang="en" dirty="0"/>
              <a:t> father was an alcoholic and was verbally abusive. As </a:t>
            </a:r>
            <a:r>
              <a:rPr lang="en-CA" dirty="0"/>
              <a:t>s</a:t>
            </a:r>
            <a:r>
              <a:rPr lang="en" dirty="0"/>
              <a:t>he was growing up </a:t>
            </a:r>
            <a:r>
              <a:rPr lang="en-CA" dirty="0"/>
              <a:t>Kelly’s parent</a:t>
            </a:r>
            <a:r>
              <a:rPr lang="en" dirty="0"/>
              <a:t>s divorced in elementary school and now her mom is dating </a:t>
            </a:r>
            <a:r>
              <a:rPr lang="en-CA" dirty="0"/>
              <a:t>a </a:t>
            </a:r>
            <a:r>
              <a:rPr lang="en" dirty="0"/>
              <a:t>new partner who is controlling and demanding. </a:t>
            </a:r>
            <a:endParaRPr dirty="0"/>
          </a:p>
          <a:p>
            <a:pPr lvl="0" algn="l" rtl="0">
              <a:spcBef>
                <a:spcPts val="0"/>
              </a:spcBef>
              <a:spcAft>
                <a:spcPts val="0"/>
              </a:spcAft>
              <a:buSzPts val="1800"/>
              <a:buFont typeface="Wingdings" panose="05000000000000000000" pitchFamily="2" charset="2"/>
              <a:buChar char="Ø"/>
            </a:pPr>
            <a:r>
              <a:rPr lang="en" dirty="0"/>
              <a:t>Kelly has been getting in trouble at school for mouthing off to teachers, being defiant, and skipping class.  </a:t>
            </a:r>
            <a:endParaRPr dirty="0"/>
          </a:p>
          <a:p>
            <a:pPr lvl="0" algn="l" rtl="0">
              <a:spcBef>
                <a:spcPts val="0"/>
              </a:spcBef>
              <a:spcAft>
                <a:spcPts val="0"/>
              </a:spcAft>
              <a:buSzPts val="1800"/>
              <a:buFont typeface="Wingdings" panose="05000000000000000000" pitchFamily="2" charset="2"/>
              <a:buChar char="Ø"/>
            </a:pPr>
            <a:r>
              <a:rPr lang="en" dirty="0"/>
              <a:t>H</a:t>
            </a:r>
            <a:r>
              <a:rPr lang="en-CA" dirty="0" err="1"/>
              <a:t>er</a:t>
            </a:r>
            <a:r>
              <a:rPr lang="en" dirty="0"/>
              <a:t> peer group includes many students who smoke, frequently get into trouble, and do not take school seriously. </a:t>
            </a:r>
            <a:endParaRPr dirty="0"/>
          </a:p>
          <a:p>
            <a:pPr marL="457200" lvl="0" indent="0" algn="l" rtl="0">
              <a:spcBef>
                <a:spcPts val="1600"/>
              </a:spcBef>
              <a:spcAft>
                <a:spcPts val="0"/>
              </a:spcAft>
              <a:buNone/>
            </a:pPr>
            <a:endParaRPr dirty="0"/>
          </a:p>
        </p:txBody>
      </p:sp>
      <p:pic>
        <p:nvPicPr>
          <p:cNvPr id="3" name="Picture 2">
            <a:extLst>
              <a:ext uri="{FF2B5EF4-FFF2-40B4-BE49-F238E27FC236}">
                <a16:creationId xmlns:a16="http://schemas.microsoft.com/office/drawing/2014/main" id="{C11DE31F-BF80-467C-A970-E8DF1D1C2A96}"/>
              </a:ext>
            </a:extLst>
          </p:cNvPr>
          <p:cNvPicPr>
            <a:picLocks noChangeAspect="1"/>
          </p:cNvPicPr>
          <p:nvPr/>
        </p:nvPicPr>
        <p:blipFill>
          <a:blip r:embed="rId3"/>
          <a:stretch>
            <a:fillRect/>
          </a:stretch>
        </p:blipFill>
        <p:spPr>
          <a:xfrm>
            <a:off x="6245179" y="949860"/>
            <a:ext cx="2509527" cy="3416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 </a:t>
            </a:r>
            <a:endParaRPr/>
          </a:p>
        </p:txBody>
      </p:sp>
      <p:sp>
        <p:nvSpPr>
          <p:cNvPr id="235" name="Google Shape;235;p43"/>
          <p:cNvSpPr txBox="1">
            <a:spLocks noGrp="1"/>
          </p:cNvSpPr>
          <p:nvPr>
            <p:ph type="body" idx="1"/>
          </p:nvPr>
        </p:nvSpPr>
        <p:spPr>
          <a:prstGeom prst="rect">
            <a:avLst/>
          </a:prstGeom>
        </p:spPr>
        <p:txBody>
          <a:bodyPr spcFirstLastPara="1" wrap="square" lIns="91425" tIns="91425" rIns="91425" bIns="91425" anchor="t" anchorCtr="0">
            <a:noAutofit/>
          </a:bodyPr>
          <a:lstStyle/>
          <a:p>
            <a:pPr marL="114300" lvl="0" indent="0">
              <a:buNone/>
            </a:pPr>
            <a:r>
              <a:rPr lang="en-US" dirty="0"/>
              <a:t>Kelly’s most pressing presenting concerns are: </a:t>
            </a:r>
          </a:p>
          <a:p>
            <a:pPr marL="114300" lvl="0" indent="0">
              <a:buNone/>
            </a:pPr>
            <a:endParaRPr lang="en-CA" dirty="0"/>
          </a:p>
          <a:p>
            <a:pPr lvl="0">
              <a:buFont typeface="Wingdings" panose="05000000000000000000" pitchFamily="2" charset="2"/>
              <a:buChar char="Ø"/>
            </a:pPr>
            <a:r>
              <a:rPr lang="en-US" dirty="0"/>
              <a:t>Skipping class because she does not get along with one of her teachers </a:t>
            </a:r>
            <a:endParaRPr lang="en-CA" dirty="0"/>
          </a:p>
          <a:p>
            <a:pPr lvl="0">
              <a:buFont typeface="Wingdings" panose="05000000000000000000" pitchFamily="2" charset="2"/>
              <a:buChar char="Ø"/>
            </a:pPr>
            <a:r>
              <a:rPr lang="en-US" dirty="0"/>
              <a:t>Strained relationship with her step-dad and her mom</a:t>
            </a:r>
            <a:endParaRPr lang="en-CA" dirty="0"/>
          </a:p>
          <a:p>
            <a:pPr lvl="0">
              <a:buFont typeface="Wingdings" panose="05000000000000000000" pitchFamily="2" charset="2"/>
              <a:buChar char="Ø"/>
            </a:pPr>
            <a:r>
              <a:rPr lang="en-US" dirty="0"/>
              <a:t>Grades are dropping </a:t>
            </a:r>
            <a:endParaRPr lang="en-CA" dirty="0"/>
          </a:p>
          <a:p>
            <a:pPr lvl="0">
              <a:buFont typeface="Wingdings" panose="05000000000000000000" pitchFamily="2" charset="2"/>
              <a:buChar char="Ø"/>
            </a:pPr>
            <a:r>
              <a:rPr lang="en-US" dirty="0"/>
              <a:t>Feelings of anger and frustration because she is struggling in most of her classes</a:t>
            </a:r>
            <a:endParaRPr lang="en-CA" dirty="0"/>
          </a:p>
          <a:p>
            <a:pPr lvl="0">
              <a:buFont typeface="Wingdings" panose="05000000000000000000" pitchFamily="2" charset="2"/>
              <a:buChar char="Ø"/>
            </a:pPr>
            <a:r>
              <a:rPr lang="en-US" dirty="0"/>
              <a:t>Feeling that all of her teachers hate her </a:t>
            </a:r>
            <a:endParaRPr lang="en-CA" dirty="0"/>
          </a:p>
          <a:p>
            <a:pPr lvl="0">
              <a:buFont typeface="Wingdings" panose="05000000000000000000" pitchFamily="2" charset="2"/>
              <a:buChar char="Ø"/>
            </a:pPr>
            <a:r>
              <a:rPr lang="en-US" dirty="0"/>
              <a:t>Trouble waking up in the morning to go to school </a:t>
            </a:r>
            <a:endParaRPr lang="en-CA" dirty="0"/>
          </a:p>
          <a:p>
            <a:pPr marL="0" lvl="0" indent="0" algn="l" rtl="0">
              <a:spcBef>
                <a:spcPts val="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Demonstration</a:t>
            </a:r>
            <a:endParaRPr/>
          </a:p>
        </p:txBody>
      </p:sp>
      <p:sp>
        <p:nvSpPr>
          <p:cNvPr id="241" name="Google Shape;241;p44"/>
          <p:cNvSpPr txBox="1">
            <a:spLocks noGrp="1"/>
          </p:cNvSpPr>
          <p:nvPr>
            <p:ph type="body" idx="1"/>
          </p:nvPr>
        </p:nvSpPr>
        <p:spPr>
          <a:prstGeom prst="rect">
            <a:avLst/>
          </a:prstGeom>
        </p:spPr>
        <p:txBody>
          <a:bodyPr spcFirstLastPara="1" wrap="square" lIns="91425" tIns="91425" rIns="91425" bIns="91425" anchor="t" anchorCtr="0">
            <a:noAutofit/>
          </a:bodyPr>
          <a:lstStyle/>
          <a:p>
            <a:pPr lvl="0" indent="-317500">
              <a:spcBef>
                <a:spcPts val="1600"/>
              </a:spcBef>
              <a:buSzPts val="1400"/>
              <a:buAutoNum type="arabicPeriod"/>
            </a:pPr>
            <a:r>
              <a:rPr lang="en-US" sz="1600" dirty="0"/>
              <a:t>Introduction </a:t>
            </a:r>
          </a:p>
          <a:p>
            <a:pPr lvl="0" indent="-317500">
              <a:buSzPts val="1400"/>
              <a:buAutoNum type="arabicPeriod"/>
            </a:pPr>
            <a:r>
              <a:rPr lang="en-US" sz="1600" dirty="0"/>
              <a:t>Defining the problem </a:t>
            </a:r>
          </a:p>
          <a:p>
            <a:pPr lvl="0" indent="-317500">
              <a:buSzPts val="1400"/>
              <a:buAutoNum type="arabicPeriod"/>
            </a:pPr>
            <a:r>
              <a:rPr lang="en-US" sz="1600" dirty="0"/>
              <a:t>Pre-session changes </a:t>
            </a:r>
          </a:p>
          <a:p>
            <a:pPr lvl="0" indent="-317500">
              <a:buSzPts val="1400"/>
              <a:buAutoNum type="arabicPeriod"/>
            </a:pPr>
            <a:r>
              <a:rPr lang="en-US" sz="1600" dirty="0"/>
              <a:t>Goals </a:t>
            </a:r>
          </a:p>
          <a:p>
            <a:pPr lvl="0" indent="-317500">
              <a:buSzPts val="1400"/>
              <a:buAutoNum type="arabicPeriod"/>
            </a:pPr>
            <a:r>
              <a:rPr lang="en-US" sz="1600" dirty="0"/>
              <a:t>Exceptions </a:t>
            </a:r>
          </a:p>
          <a:p>
            <a:pPr lvl="0" indent="-317500">
              <a:buSzPts val="1400"/>
              <a:buAutoNum type="arabicPeriod"/>
            </a:pPr>
            <a:r>
              <a:rPr lang="en-US" sz="1600" dirty="0"/>
              <a:t>Scaling </a:t>
            </a:r>
          </a:p>
          <a:p>
            <a:pPr lvl="0" indent="-317500">
              <a:buSzPts val="1400"/>
              <a:buAutoNum type="arabicPeriod"/>
            </a:pPr>
            <a:r>
              <a:rPr lang="en-US" sz="1600" dirty="0"/>
              <a:t>The miracle question </a:t>
            </a:r>
          </a:p>
          <a:p>
            <a:pPr lvl="0" indent="-317500">
              <a:buSzPts val="1400"/>
              <a:buAutoNum type="arabicPeriod"/>
            </a:pPr>
            <a:r>
              <a:rPr lang="en-US" sz="1600" dirty="0"/>
              <a:t>Surviving the present </a:t>
            </a:r>
          </a:p>
          <a:p>
            <a:pPr lvl="0" indent="-317500">
              <a:buSzPts val="1400"/>
              <a:buAutoNum type="arabicPeriod"/>
            </a:pPr>
            <a:r>
              <a:rPr lang="en-US" sz="1600" dirty="0"/>
              <a:t>Conclusion of the session</a:t>
            </a:r>
          </a:p>
          <a:p>
            <a:pPr marL="0" lvl="0" indent="0" algn="l" rtl="0">
              <a:spcBef>
                <a:spcPts val="0"/>
              </a:spcBef>
              <a:spcAft>
                <a:spcPts val="160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F253-53C4-469E-85B2-DDF1A6B0BD4B}"/>
              </a:ext>
            </a:extLst>
          </p:cNvPr>
          <p:cNvSpPr>
            <a:spLocks noGrp="1"/>
          </p:cNvSpPr>
          <p:nvPr>
            <p:ph type="title"/>
          </p:nvPr>
        </p:nvSpPr>
        <p:spPr>
          <a:xfrm>
            <a:off x="311700" y="222389"/>
            <a:ext cx="8520600" cy="572700"/>
          </a:xfrm>
        </p:spPr>
        <p:txBody>
          <a:bodyPr/>
          <a:lstStyle/>
          <a:p>
            <a:r>
              <a:rPr lang="en-CA" dirty="0"/>
              <a:t>References</a:t>
            </a:r>
          </a:p>
        </p:txBody>
      </p:sp>
      <p:sp>
        <p:nvSpPr>
          <p:cNvPr id="3" name="Text Placeholder 2">
            <a:extLst>
              <a:ext uri="{FF2B5EF4-FFF2-40B4-BE49-F238E27FC236}">
                <a16:creationId xmlns:a16="http://schemas.microsoft.com/office/drawing/2014/main" id="{FC09F363-43E0-4A82-BD73-7B652C2F7F1A}"/>
              </a:ext>
            </a:extLst>
          </p:cNvPr>
          <p:cNvSpPr>
            <a:spLocks noGrp="1"/>
          </p:cNvSpPr>
          <p:nvPr>
            <p:ph type="body" idx="1"/>
          </p:nvPr>
        </p:nvSpPr>
        <p:spPr>
          <a:xfrm>
            <a:off x="311700" y="863550"/>
            <a:ext cx="8520600" cy="3416400"/>
          </a:xfrm>
        </p:spPr>
        <p:txBody>
          <a:bodyPr/>
          <a:lstStyle/>
          <a:p>
            <a:pPr marL="114300" indent="0">
              <a:buNone/>
            </a:pPr>
            <a:r>
              <a:rPr lang="en-US" sz="700" dirty="0"/>
              <a:t>Corcoran, J., &amp; Pillai, V. (2009). A review of the research on solution-focused therapy. </a:t>
            </a:r>
            <a:r>
              <a:rPr lang="en-US" sz="700" i="1" dirty="0"/>
              <a:t>British Journal of Social Work,</a:t>
            </a:r>
            <a:r>
              <a:rPr lang="en-US" sz="700" dirty="0"/>
              <a:t> </a:t>
            </a:r>
            <a:r>
              <a:rPr lang="en-US" sz="700" i="1" dirty="0"/>
              <a:t>39</a:t>
            </a:r>
            <a:r>
              <a:rPr lang="en-US" sz="700" dirty="0"/>
              <a:t>(2), 234-242. http://dx.doi.org/10.1093/bjsw/bcm098 </a:t>
            </a:r>
            <a:endParaRPr lang="en-CA" sz="700" dirty="0"/>
          </a:p>
          <a:p>
            <a:pPr marL="114300" indent="0">
              <a:buNone/>
            </a:pPr>
            <a:r>
              <a:rPr lang="en-US" sz="700" dirty="0"/>
              <a:t> </a:t>
            </a:r>
            <a:endParaRPr lang="en-CA" sz="700" dirty="0"/>
          </a:p>
          <a:p>
            <a:pPr marL="114300" indent="0">
              <a:buNone/>
            </a:pPr>
            <a:r>
              <a:rPr lang="en-US" sz="700" dirty="0"/>
              <a:t>Cormier, S., </a:t>
            </a:r>
            <a:r>
              <a:rPr lang="en-US" sz="700" dirty="0" err="1"/>
              <a:t>Nurius</a:t>
            </a:r>
            <a:r>
              <a:rPr lang="en-US" sz="700" dirty="0"/>
              <a:t>, P. S., &amp; Osborn, C. J., (2017). </a:t>
            </a:r>
            <a:r>
              <a:rPr lang="en-US" sz="700" i="1" dirty="0"/>
              <a:t>Interviewing and change strategies for helpers: Fundamental skills and cognitive-behavioral interventions </a:t>
            </a:r>
            <a:r>
              <a:rPr lang="en-US" sz="700" dirty="0"/>
              <a:t>(8</a:t>
            </a:r>
            <a:r>
              <a:rPr lang="en-US" sz="700" baseline="30000" dirty="0"/>
              <a:t>th</a:t>
            </a:r>
            <a:r>
              <a:rPr lang="en-US" sz="700" dirty="0"/>
              <a:t> ed.). Belmont, CA: Brooks/Cole. </a:t>
            </a:r>
            <a:endParaRPr lang="en-CA" sz="700" dirty="0"/>
          </a:p>
          <a:p>
            <a:pPr marL="114300" indent="0">
              <a:buNone/>
            </a:pPr>
            <a:r>
              <a:rPr lang="en-US" sz="700" dirty="0"/>
              <a:t> </a:t>
            </a:r>
            <a:endParaRPr lang="en-CA" sz="700" dirty="0"/>
          </a:p>
          <a:p>
            <a:pPr marL="114300" indent="0">
              <a:buNone/>
            </a:pPr>
            <a:r>
              <a:rPr lang="en-US" sz="700" dirty="0"/>
              <a:t>Davis, T. E., &amp; Osborn, C. J. (2000). </a:t>
            </a:r>
            <a:r>
              <a:rPr lang="en-US" sz="700" i="1" dirty="0"/>
              <a:t>The solution- focused school counselor: Shaping professional practice</a:t>
            </a:r>
            <a:r>
              <a:rPr lang="en-US" sz="700" dirty="0"/>
              <a:t>. Philadelphia, PA: Accelerated Development/Taylor &amp; Francis</a:t>
            </a:r>
            <a:endParaRPr lang="en-CA" sz="700" dirty="0"/>
          </a:p>
          <a:p>
            <a:pPr marL="114300" indent="0">
              <a:buNone/>
            </a:pPr>
            <a:r>
              <a:rPr lang="en-US" sz="700" dirty="0"/>
              <a:t> </a:t>
            </a:r>
            <a:endParaRPr lang="en-CA" sz="700" dirty="0"/>
          </a:p>
          <a:p>
            <a:pPr marL="114300" indent="0">
              <a:buNone/>
            </a:pPr>
            <a:r>
              <a:rPr lang="en-CA" sz="700" dirty="0"/>
              <a:t>Franklin, C., Streeter, C. L., Kim, J. S., &amp; </a:t>
            </a:r>
            <a:r>
              <a:rPr lang="en-CA" sz="700" dirty="0" err="1"/>
              <a:t>Tripodi</a:t>
            </a:r>
            <a:r>
              <a:rPr lang="en-CA" sz="700" dirty="0"/>
              <a:t>, S. J. (2007). The effectiveness of a solution-focused, public alternative school for dropout prevention and retrieval. Children &amp; Schools, 29, 133−144.</a:t>
            </a:r>
          </a:p>
          <a:p>
            <a:pPr marL="114300" indent="0">
              <a:buNone/>
            </a:pPr>
            <a:r>
              <a:rPr lang="en-US" sz="700" dirty="0"/>
              <a:t> </a:t>
            </a:r>
            <a:endParaRPr lang="en-CA" sz="700" dirty="0"/>
          </a:p>
          <a:p>
            <a:pPr marL="114300" indent="0">
              <a:buNone/>
            </a:pPr>
            <a:r>
              <a:rPr lang="en-US" sz="700" dirty="0"/>
              <a:t>Franklin, C., Moore, K., &amp; Hopson, L. (2008). Effectiveness of solution-focused brief therapy in a school setting. </a:t>
            </a:r>
            <a:r>
              <a:rPr lang="en-US" sz="700" i="1" dirty="0"/>
              <a:t>Children &amp; Schools, 30</a:t>
            </a:r>
            <a:r>
              <a:rPr lang="en-US" sz="700" dirty="0"/>
              <a:t>(1), 15−26. https://doi.org/10.1093/cs/30.1.15</a:t>
            </a:r>
          </a:p>
          <a:p>
            <a:pPr marL="114300" indent="0">
              <a:buNone/>
            </a:pPr>
            <a:endParaRPr lang="en-US" sz="700" dirty="0"/>
          </a:p>
          <a:p>
            <a:pPr marL="114300" indent="0">
              <a:buNone/>
            </a:pPr>
            <a:r>
              <a:rPr lang="en-US" sz="700" dirty="0"/>
              <a:t>Holyoake, D. D., &amp; Golding, E. (2012). Multiculturalism and solution-focused psychotherapy: An exploration of the nonexpert role. </a:t>
            </a:r>
            <a:r>
              <a:rPr lang="en-US" sz="700" i="1" dirty="0"/>
              <a:t>Asia Pacific Journal of Counselling and Psychotherapy, 3</a:t>
            </a:r>
            <a:r>
              <a:rPr lang="en-US" sz="700" dirty="0"/>
              <a:t>(1), 72-81. https://dx.doi.org/10.1080/21507686.2011.651479</a:t>
            </a:r>
            <a:endParaRPr lang="en-CA" sz="700" dirty="0"/>
          </a:p>
          <a:p>
            <a:pPr marL="114300" indent="0">
              <a:buNone/>
            </a:pPr>
            <a:r>
              <a:rPr lang="en-US" sz="700" dirty="0"/>
              <a:t> </a:t>
            </a:r>
            <a:endParaRPr lang="en-CA" sz="700" dirty="0"/>
          </a:p>
          <a:p>
            <a:pPr marL="114300" indent="0">
              <a:buNone/>
            </a:pPr>
            <a:r>
              <a:rPr lang="en-US" sz="700" dirty="0"/>
              <a:t>Jones, C., Hart, S., Jimerson, S., Dowdy, E., Earhart, J., Renshaw, T., . . . Anderson, D. (2009). Solution-focused brief counseling: Guidelines, considerations, and implications for school psychologists. </a:t>
            </a:r>
            <a:r>
              <a:rPr lang="en-US" sz="700" i="1" dirty="0"/>
              <a:t>California School Psychologist,</a:t>
            </a:r>
            <a:r>
              <a:rPr lang="en-US" sz="700" dirty="0"/>
              <a:t> </a:t>
            </a:r>
            <a:r>
              <a:rPr lang="en-US" sz="700" i="1" dirty="0"/>
              <a:t>14</a:t>
            </a:r>
            <a:r>
              <a:rPr lang="en-US" sz="700" dirty="0"/>
              <a:t>, 111-122. </a:t>
            </a:r>
            <a:r>
              <a:rPr lang="en-US" sz="700" dirty="0">
                <a:hlinkClick r:id="rId2">
                  <a:extLst>
                    <a:ext uri="{A12FA001-AC4F-418D-AE19-62706E023703}">
                      <ahyp:hlinkClr xmlns:ahyp="http://schemas.microsoft.com/office/drawing/2018/hyperlinkcolor" val="tx"/>
                    </a:ext>
                  </a:extLst>
                </a:hlinkClick>
              </a:rPr>
              <a:t>https://dx.doi.org/10.1007/BF03340957</a:t>
            </a:r>
            <a:r>
              <a:rPr lang="en-US" sz="700" dirty="0"/>
              <a:t> </a:t>
            </a:r>
            <a:endParaRPr lang="en-CA" sz="700" dirty="0"/>
          </a:p>
          <a:p>
            <a:pPr marL="114300" indent="0">
              <a:buNone/>
            </a:pPr>
            <a:r>
              <a:rPr lang="en-US" sz="700" dirty="0"/>
              <a:t> </a:t>
            </a:r>
            <a:endParaRPr lang="en-CA" sz="700" dirty="0"/>
          </a:p>
          <a:p>
            <a:pPr marL="114300" indent="0">
              <a:buNone/>
            </a:pPr>
            <a:r>
              <a:rPr lang="en-US" sz="700" dirty="0"/>
              <a:t>Kim, &amp; Franklin. (2009). Solution-focused brief therapy in schools: A review of the outcome literature. </a:t>
            </a:r>
            <a:r>
              <a:rPr lang="en-US" sz="700" i="1" dirty="0"/>
              <a:t>Children and Youth Services Review,31</a:t>
            </a:r>
            <a:r>
              <a:rPr lang="en-US" sz="700" dirty="0"/>
              <a:t>(4), 464-470. </a:t>
            </a:r>
            <a:r>
              <a:rPr lang="en-US" sz="700" dirty="0">
                <a:hlinkClick r:id="rId3">
                  <a:extLst>
                    <a:ext uri="{A12FA001-AC4F-418D-AE19-62706E023703}">
                      <ahyp:hlinkClr xmlns:ahyp="http://schemas.microsoft.com/office/drawing/2018/hyperlinkcolor" val="tx"/>
                    </a:ext>
                  </a:extLst>
                </a:hlinkClick>
              </a:rPr>
              <a:t>http://dx.doi.org/10.1016/j.childyouth.2008.10.002</a:t>
            </a:r>
            <a:r>
              <a:rPr lang="en-US" sz="700" dirty="0"/>
              <a:t> </a:t>
            </a:r>
            <a:endParaRPr lang="en-CA" sz="700" dirty="0"/>
          </a:p>
          <a:p>
            <a:pPr marL="114300" indent="0">
              <a:buNone/>
            </a:pPr>
            <a:r>
              <a:rPr lang="en-US" sz="700" dirty="0"/>
              <a:t> </a:t>
            </a:r>
            <a:endParaRPr lang="en-CA" sz="700" dirty="0"/>
          </a:p>
          <a:p>
            <a:pPr marL="114300" indent="0">
              <a:buNone/>
            </a:pPr>
            <a:r>
              <a:rPr lang="en-US" sz="700" dirty="0"/>
              <a:t>Lloyd, H., &amp; </a:t>
            </a:r>
            <a:r>
              <a:rPr lang="en-US" sz="700" dirty="0" err="1"/>
              <a:t>Dallos</a:t>
            </a:r>
            <a:r>
              <a:rPr lang="en-US" sz="700" dirty="0"/>
              <a:t>, R. (2008). First session solution‐focused brief therapy with families who have a child with severe intellectual disabilities: Mothers' experiences and views. </a:t>
            </a:r>
            <a:r>
              <a:rPr lang="en-US" sz="700" i="1" dirty="0"/>
              <a:t>Journal of Family Therapy</a:t>
            </a:r>
            <a:r>
              <a:rPr lang="en-US" sz="700" dirty="0"/>
              <a:t>, </a:t>
            </a:r>
            <a:r>
              <a:rPr lang="en-US" sz="700" i="1" dirty="0"/>
              <a:t>30</a:t>
            </a:r>
            <a:r>
              <a:rPr lang="en-US" sz="700" dirty="0"/>
              <a:t>(1), 5-28. Retrieved from: https://onlinelibrary.wiley.com/doi/pdf/10.1111/j.1467-6427.2008.00413.x</a:t>
            </a:r>
            <a:endParaRPr lang="en-CA" sz="700" dirty="0"/>
          </a:p>
          <a:p>
            <a:pPr marL="114300" indent="0">
              <a:buNone/>
            </a:pPr>
            <a:r>
              <a:rPr lang="en-US" sz="700" dirty="0"/>
              <a:t> </a:t>
            </a:r>
            <a:endParaRPr lang="en-CA" sz="700" dirty="0"/>
          </a:p>
          <a:p>
            <a:pPr marL="114300" indent="0">
              <a:buNone/>
            </a:pPr>
            <a:r>
              <a:rPr lang="en-US" sz="700" dirty="0"/>
              <a:t>Macdonald, A. J. (2011). </a:t>
            </a:r>
            <a:r>
              <a:rPr lang="en-US" sz="700" i="1" dirty="0"/>
              <a:t>Solution-focused therapy: Theory, research, and practice</a:t>
            </a:r>
            <a:r>
              <a:rPr lang="en-US" sz="700" dirty="0"/>
              <a:t> (2nd ed.). Thousand Oaks, CA: Sage Publications Inc. </a:t>
            </a:r>
            <a:r>
              <a:rPr lang="en-US" sz="700" dirty="0">
                <a:hlinkClick r:id="rId4">
                  <a:extLst>
                    <a:ext uri="{A12FA001-AC4F-418D-AE19-62706E023703}">
                      <ahyp:hlinkClr xmlns:ahyp="http://schemas.microsoft.com/office/drawing/2018/hyperlinkcolor" val="tx"/>
                    </a:ext>
                  </a:extLst>
                </a:hlinkClick>
              </a:rPr>
              <a:t>http://dx.doi.org/10.4135/9781446288764</a:t>
            </a:r>
            <a:r>
              <a:rPr lang="en-US" sz="700" dirty="0"/>
              <a:t> </a:t>
            </a:r>
          </a:p>
          <a:p>
            <a:pPr marL="114300" indent="0">
              <a:buNone/>
            </a:pPr>
            <a:endParaRPr lang="en-US" sz="700" dirty="0"/>
          </a:p>
          <a:p>
            <a:pPr marL="114300" indent="0" algn="just">
              <a:buNone/>
            </a:pPr>
            <a:r>
              <a:rPr lang="en-US" sz="700" dirty="0"/>
              <a:t>Meyer, D. D., &amp; </a:t>
            </a:r>
            <a:r>
              <a:rPr lang="en-US" sz="700" dirty="0" err="1"/>
              <a:t>Cottone</a:t>
            </a:r>
            <a:r>
              <a:rPr lang="en-US" sz="700" dirty="0"/>
              <a:t>, R. R. (2013). Solution-focused therapy as a culturally acknowledging approach with American Indians. </a:t>
            </a:r>
            <a:r>
              <a:rPr lang="en-US" sz="700" i="1" dirty="0"/>
              <a:t>Journal of Multicultural Counseling and Development, 41</a:t>
            </a:r>
            <a:r>
              <a:rPr lang="en-US" sz="700" dirty="0"/>
              <a:t>(4), 47-55. </a:t>
            </a:r>
            <a:endParaRPr lang="en-CA" sz="700" dirty="0"/>
          </a:p>
          <a:p>
            <a:pPr marL="114300" indent="0">
              <a:buNone/>
            </a:pPr>
            <a:r>
              <a:rPr lang="en-US" sz="700" dirty="0"/>
              <a:t> </a:t>
            </a:r>
            <a:endParaRPr lang="en-CA" sz="700" dirty="0"/>
          </a:p>
          <a:p>
            <a:pPr marL="114300" indent="0">
              <a:buNone/>
            </a:pPr>
            <a:r>
              <a:rPr lang="en-US" sz="700" dirty="0"/>
              <a:t>Miller, G., &amp; de Shazer, S. (1998). Have you heard the latest rumor about…? Solution‐focused therapy as a rumor. </a:t>
            </a:r>
            <a:r>
              <a:rPr lang="en-US" sz="700" i="1" dirty="0"/>
              <a:t>Family process</a:t>
            </a:r>
            <a:r>
              <a:rPr lang="en-US" sz="700" dirty="0"/>
              <a:t>, </a:t>
            </a:r>
            <a:r>
              <a:rPr lang="en-US" sz="700" i="1" dirty="0"/>
              <a:t>37</a:t>
            </a:r>
            <a:r>
              <a:rPr lang="en-US" sz="700" dirty="0"/>
              <a:t>(3), 363-377. Retrieved from: </a:t>
            </a:r>
            <a:r>
              <a:rPr lang="en-US" sz="700" dirty="0">
                <a:hlinkClick r:id="rId5">
                  <a:extLst>
                    <a:ext uri="{A12FA001-AC4F-418D-AE19-62706E023703}">
                      <ahyp:hlinkClr xmlns:ahyp="http://schemas.microsoft.com/office/drawing/2018/hyperlinkcolor" val="tx"/>
                    </a:ext>
                  </a:extLst>
                </a:hlinkClick>
              </a:rPr>
              <a:t>https://onlinelibrary.wiley.com/doi/pdf/10.1111/j.1545-5300.1998.00363.x</a:t>
            </a:r>
            <a:r>
              <a:rPr lang="en-US" sz="700" dirty="0"/>
              <a:t> </a:t>
            </a:r>
            <a:endParaRPr lang="en-CA" sz="700" dirty="0"/>
          </a:p>
          <a:p>
            <a:pPr marL="114300" indent="0">
              <a:buNone/>
            </a:pPr>
            <a:r>
              <a:rPr lang="en-US" sz="700" dirty="0"/>
              <a:t> </a:t>
            </a:r>
            <a:endParaRPr lang="en-CA" sz="700" dirty="0"/>
          </a:p>
          <a:p>
            <a:pPr marL="114300" indent="0">
              <a:buNone/>
            </a:pPr>
            <a:r>
              <a:rPr lang="en-US" sz="700" dirty="0"/>
              <a:t>Murray, C. E., &amp; Murray Jr, T. L. (2004). Solution‐focused premarital counseling: helping couples build a vision for their marriage. </a:t>
            </a:r>
            <a:r>
              <a:rPr lang="en-US" sz="700" i="1" dirty="0"/>
              <a:t>Journal of Marital and Family Therapy</a:t>
            </a:r>
            <a:r>
              <a:rPr lang="en-US" sz="700" dirty="0"/>
              <a:t>, </a:t>
            </a:r>
            <a:r>
              <a:rPr lang="en-US" sz="700" i="1" dirty="0"/>
              <a:t>30</a:t>
            </a:r>
            <a:r>
              <a:rPr lang="en-US" sz="700" dirty="0"/>
              <a:t>(3), 349-358. Retrieved from: https://onlinelibrary.wiley.com/doi/pdf/10.1111/j.1752-0606.2004.tb01245.x</a:t>
            </a:r>
            <a:endParaRPr lang="en-CA" sz="700" dirty="0"/>
          </a:p>
          <a:p>
            <a:pPr marL="114300" indent="0">
              <a:buNone/>
            </a:pPr>
            <a:r>
              <a:rPr lang="en-US" sz="700" dirty="0"/>
              <a:t> </a:t>
            </a:r>
            <a:endParaRPr lang="en-CA" sz="700" dirty="0"/>
          </a:p>
          <a:p>
            <a:pPr marL="114300" indent="0">
              <a:buNone/>
            </a:pPr>
            <a:r>
              <a:rPr lang="en-US" sz="700" dirty="0"/>
              <a:t>Ratner, H., George, E., &amp; </a:t>
            </a:r>
            <a:r>
              <a:rPr lang="en-US" sz="700" dirty="0" err="1"/>
              <a:t>Iveson</a:t>
            </a:r>
            <a:r>
              <a:rPr lang="en-US" sz="700" dirty="0"/>
              <a:t>, C. (2012). </a:t>
            </a:r>
            <a:r>
              <a:rPr lang="en-US" sz="700" i="1" dirty="0"/>
              <a:t>Solution focused brief therapy</a:t>
            </a:r>
            <a:r>
              <a:rPr lang="en-US" sz="700" dirty="0"/>
              <a:t>. London: </a:t>
            </a:r>
            <a:r>
              <a:rPr lang="en-US" sz="700" dirty="0" err="1"/>
              <a:t>Routletge</a:t>
            </a:r>
            <a:r>
              <a:rPr lang="en-US" sz="700" dirty="0"/>
              <a:t>.</a:t>
            </a:r>
            <a:endParaRPr lang="en-CA" sz="700" dirty="0"/>
          </a:p>
          <a:p>
            <a:pPr marL="114300" indent="0">
              <a:buNone/>
            </a:pPr>
            <a:endParaRPr lang="en-CA" sz="700" dirty="0"/>
          </a:p>
        </p:txBody>
      </p:sp>
    </p:spTree>
    <p:extLst>
      <p:ext uri="{BB962C8B-B14F-4D97-AF65-F5344CB8AC3E}">
        <p14:creationId xmlns:p14="http://schemas.microsoft.com/office/powerpoint/2010/main" val="54728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Miracle Question</a:t>
            </a:r>
            <a:endParaRPr dirty="0"/>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Theoretical Assumptions</a:t>
            </a:r>
            <a:endParaRPr dirty="0"/>
          </a:p>
        </p:txBody>
      </p:sp>
      <p:sp>
        <p:nvSpPr>
          <p:cNvPr id="73" name="Google Shape;73;p16"/>
          <p:cNvSpPr txBox="1">
            <a:spLocks noGrp="1"/>
          </p:cNvSpPr>
          <p:nvPr>
            <p:ph type="body" idx="1"/>
          </p:nvPr>
        </p:nvSpPr>
        <p:spPr>
          <a:xfrm>
            <a:off x="3329940" y="988845"/>
            <a:ext cx="5738580" cy="311351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endParaRPr b="1" dirty="0"/>
          </a:p>
          <a:p>
            <a:pPr lvl="0" algn="l" rtl="0">
              <a:spcBef>
                <a:spcPts val="1600"/>
              </a:spcBef>
              <a:spcAft>
                <a:spcPts val="0"/>
              </a:spcAft>
              <a:buSzPts val="1800"/>
              <a:buFont typeface="Wingdings" panose="05000000000000000000" pitchFamily="2" charset="2"/>
              <a:buChar char="Ø"/>
            </a:pPr>
            <a:r>
              <a:rPr lang="en" sz="1400" dirty="0"/>
              <a:t>Client-centred, because clients know their problems best and are capable of generating solutions (Kim &amp; Franklin, 2009)</a:t>
            </a:r>
            <a:endParaRPr sz="1400" b="1" dirty="0"/>
          </a:p>
          <a:p>
            <a:pPr lvl="0">
              <a:buFont typeface="Wingdings" panose="05000000000000000000" pitchFamily="2" charset="2"/>
              <a:buChar char="Ø"/>
            </a:pPr>
            <a:r>
              <a:rPr lang="en" sz="1400" dirty="0"/>
              <a:t>Originated in the early 1980s at the Brief Family Therapy </a:t>
            </a:r>
            <a:r>
              <a:rPr lang="en-US" sz="1400" dirty="0"/>
              <a:t> </a:t>
            </a:r>
            <a:r>
              <a:rPr lang="en" sz="1400" dirty="0"/>
              <a:t>Centre in Milwaukee </a:t>
            </a:r>
            <a:r>
              <a:rPr lang="en-CA" sz="1400" dirty="0"/>
              <a:t>by social workers </a:t>
            </a:r>
            <a:r>
              <a:rPr lang="en-US" sz="1400" dirty="0"/>
              <a:t>Steve </a:t>
            </a:r>
            <a:r>
              <a:rPr lang="en-US" sz="1400" dirty="0" err="1"/>
              <a:t>DeShazer</a:t>
            </a:r>
            <a:r>
              <a:rPr lang="en-US" sz="1400" dirty="0"/>
              <a:t> and </a:t>
            </a:r>
            <a:r>
              <a:rPr lang="en-US" sz="1400" dirty="0" err="1"/>
              <a:t>Insoo</a:t>
            </a:r>
            <a:r>
              <a:rPr lang="en-US" sz="1400" dirty="0"/>
              <a:t> Kim Berg and colleagues</a:t>
            </a:r>
            <a:r>
              <a:rPr lang="en" sz="1400" dirty="0"/>
              <a:t> (Ratner, George, &amp; Iveson, 2012)</a:t>
            </a:r>
          </a:p>
          <a:p>
            <a:pPr lvl="0">
              <a:buFont typeface="Wingdings" panose="05000000000000000000" pitchFamily="2" charset="2"/>
              <a:buChar char="Ø"/>
            </a:pPr>
            <a:r>
              <a:rPr lang="en-US" sz="1400" dirty="0"/>
              <a:t>Founded in the belief that it is important to build on the resources and motivation of clients because they know their problems the best and are capable of generating solutions to solve their own problems (Kim &amp; Franklin, 2009)</a:t>
            </a:r>
            <a:endParaRPr sz="1400" dirty="0"/>
          </a:p>
          <a:p>
            <a:pPr lvl="0" algn="l" rtl="0">
              <a:spcBef>
                <a:spcPts val="0"/>
              </a:spcBef>
              <a:spcAft>
                <a:spcPts val="0"/>
              </a:spcAft>
              <a:buSzPts val="1800"/>
              <a:buFont typeface="Wingdings" panose="05000000000000000000" pitchFamily="2" charset="2"/>
              <a:buChar char="Ø"/>
            </a:pPr>
            <a:r>
              <a:rPr lang="en" sz="1400" dirty="0"/>
              <a:t>Philosophical underpinnings in constructivism (Ratner et al., 2012)</a:t>
            </a:r>
          </a:p>
          <a:p>
            <a:pPr lvl="0" algn="l" rtl="0">
              <a:spcBef>
                <a:spcPts val="0"/>
              </a:spcBef>
              <a:spcAft>
                <a:spcPts val="0"/>
              </a:spcAft>
              <a:buSzPts val="1800"/>
              <a:buFont typeface="Wingdings" panose="05000000000000000000" pitchFamily="2" charset="2"/>
              <a:buChar char="Ø"/>
            </a:pPr>
            <a:r>
              <a:rPr lang="en" sz="1400" dirty="0"/>
              <a:t>Solution-focused rather than problem-focused (Cormier et al., 2017)</a:t>
            </a:r>
            <a:endParaRPr sz="1400" dirty="0"/>
          </a:p>
          <a:p>
            <a:pPr lvl="0" algn="l" rtl="0">
              <a:spcBef>
                <a:spcPts val="0"/>
              </a:spcBef>
              <a:spcAft>
                <a:spcPts val="0"/>
              </a:spcAft>
              <a:buSzPts val="1800"/>
              <a:buFont typeface="Wingdings" panose="05000000000000000000" pitchFamily="2" charset="2"/>
              <a:buChar char="Ø"/>
            </a:pPr>
            <a:r>
              <a:rPr lang="en" sz="1400" dirty="0"/>
              <a:t>Problems do not need to be addressed in order to find a solution (Miller &amp; de Shazer, 1988). </a:t>
            </a:r>
            <a:endParaRPr sz="1400" dirty="0"/>
          </a:p>
          <a:p>
            <a:pPr marL="45720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b="1" dirty="0"/>
          </a:p>
        </p:txBody>
      </p:sp>
      <p:pic>
        <p:nvPicPr>
          <p:cNvPr id="3" name="Picture 2">
            <a:extLst>
              <a:ext uri="{FF2B5EF4-FFF2-40B4-BE49-F238E27FC236}">
                <a16:creationId xmlns:a16="http://schemas.microsoft.com/office/drawing/2014/main" id="{A6E1C084-8384-475C-B391-53603186220D}"/>
              </a:ext>
            </a:extLst>
          </p:cNvPr>
          <p:cNvPicPr>
            <a:picLocks noChangeAspect="1"/>
          </p:cNvPicPr>
          <p:nvPr/>
        </p:nvPicPr>
        <p:blipFill>
          <a:blip r:embed="rId3"/>
          <a:stretch>
            <a:fillRect/>
          </a:stretch>
        </p:blipFill>
        <p:spPr>
          <a:xfrm>
            <a:off x="495299" y="1498339"/>
            <a:ext cx="2651761" cy="2604021"/>
          </a:xfrm>
          <a:prstGeom prst="rect">
            <a:avLst/>
          </a:prstGeom>
        </p:spPr>
      </p:pic>
      <p:sp>
        <p:nvSpPr>
          <p:cNvPr id="2" name="TextBox 1">
            <a:extLst>
              <a:ext uri="{FF2B5EF4-FFF2-40B4-BE49-F238E27FC236}">
                <a16:creationId xmlns:a16="http://schemas.microsoft.com/office/drawing/2014/main" id="{1972ED74-CA34-433A-99C1-4EE5AA4FCCBD}"/>
              </a:ext>
            </a:extLst>
          </p:cNvPr>
          <p:cNvSpPr txBox="1"/>
          <p:nvPr/>
        </p:nvSpPr>
        <p:spPr>
          <a:xfrm>
            <a:off x="563878" y="4102360"/>
            <a:ext cx="2651761" cy="184666"/>
          </a:xfrm>
          <a:prstGeom prst="rect">
            <a:avLst/>
          </a:prstGeom>
          <a:noFill/>
        </p:spPr>
        <p:txBody>
          <a:bodyPr wrap="square" rtlCol="0">
            <a:spAutoFit/>
          </a:bodyPr>
          <a:lstStyle/>
          <a:p>
            <a:r>
              <a:rPr lang="en-CA" sz="600" dirty="0"/>
              <a:t>Image Retrieved from: https://www.fotolia.com/id/116212913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Assumptions</a:t>
            </a:r>
            <a:endParaRPr/>
          </a:p>
        </p:txBody>
      </p:sp>
      <p:sp>
        <p:nvSpPr>
          <p:cNvPr id="79" name="Google Shape;79;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School Counselling</a:t>
            </a:r>
            <a:endParaRPr b="1" dirty="0"/>
          </a:p>
          <a:p>
            <a:pPr lvl="0" algn="l" rtl="0">
              <a:spcBef>
                <a:spcPts val="1600"/>
              </a:spcBef>
              <a:spcAft>
                <a:spcPts val="0"/>
              </a:spcAft>
              <a:buSzPts val="1800"/>
              <a:buFont typeface="Wingdings" panose="05000000000000000000" pitchFamily="2" charset="2"/>
              <a:buChar char="Ø"/>
            </a:pPr>
            <a:r>
              <a:rPr lang="en" dirty="0"/>
              <a:t>Time constraints </a:t>
            </a:r>
            <a:endParaRPr dirty="0"/>
          </a:p>
          <a:p>
            <a:pPr lvl="0" algn="l" rtl="0">
              <a:spcBef>
                <a:spcPts val="0"/>
              </a:spcBef>
              <a:spcAft>
                <a:spcPts val="0"/>
              </a:spcAft>
              <a:buSzPts val="1800"/>
              <a:buFont typeface="Wingdings" panose="05000000000000000000" pitchFamily="2" charset="2"/>
              <a:buChar char="Ø"/>
            </a:pPr>
            <a:r>
              <a:rPr lang="en" dirty="0"/>
              <a:t>Need for a time-effective approach to address student concerns </a:t>
            </a:r>
            <a:endParaRPr dirty="0"/>
          </a:p>
          <a:p>
            <a:pPr lvl="0" algn="l" rtl="0">
              <a:spcBef>
                <a:spcPts val="0"/>
              </a:spcBef>
              <a:spcAft>
                <a:spcPts val="0"/>
              </a:spcAft>
              <a:buSzPts val="1800"/>
              <a:buFont typeface="Wingdings" panose="05000000000000000000" pitchFamily="2" charset="2"/>
              <a:buChar char="Ø"/>
            </a:pPr>
            <a:r>
              <a:rPr lang="en" dirty="0"/>
              <a:t>Help the most number of students possible</a:t>
            </a:r>
            <a:endParaRPr dirty="0"/>
          </a:p>
          <a:p>
            <a:pPr lvl="0" algn="l" rtl="0">
              <a:spcBef>
                <a:spcPts val="0"/>
              </a:spcBef>
              <a:spcAft>
                <a:spcPts val="0"/>
              </a:spcAft>
              <a:buSzPts val="1800"/>
              <a:buFont typeface="Wingdings" panose="05000000000000000000" pitchFamily="2" charset="2"/>
              <a:buChar char="Ø"/>
            </a:pPr>
            <a:r>
              <a:rPr lang="en" dirty="0"/>
              <a:t>Focus on specific goals (Jones et al., 2009)</a:t>
            </a:r>
          </a:p>
          <a:p>
            <a:pPr lvl="1">
              <a:spcBef>
                <a:spcPts val="0"/>
              </a:spcBef>
              <a:buSzPts val="1800"/>
              <a:buFont typeface="Wingdings" panose="05000000000000000000" pitchFamily="2" charset="2"/>
              <a:buChar char="Ø"/>
            </a:pPr>
            <a:r>
              <a:rPr lang="en" b="1" dirty="0"/>
              <a:t>S</a:t>
            </a:r>
            <a:r>
              <a:rPr lang="en" dirty="0"/>
              <a:t>(Specific</a:t>
            </a:r>
            <a:r>
              <a:rPr lang="en-CA" dirty="0"/>
              <a:t>) </a:t>
            </a:r>
            <a:r>
              <a:rPr lang="en-CA" b="1" dirty="0"/>
              <a:t>M</a:t>
            </a:r>
            <a:r>
              <a:rPr lang="en-CA" dirty="0"/>
              <a:t>(Measurable) </a:t>
            </a:r>
            <a:r>
              <a:rPr lang="en-CA" b="1" dirty="0"/>
              <a:t>A</a:t>
            </a:r>
            <a:r>
              <a:rPr lang="en-CA" dirty="0"/>
              <a:t>(Achievable) </a:t>
            </a:r>
            <a:r>
              <a:rPr lang="en-CA" b="1" dirty="0"/>
              <a:t>R</a:t>
            </a:r>
            <a:r>
              <a:rPr lang="en-CA" dirty="0"/>
              <a:t>(Realistic) </a:t>
            </a:r>
            <a:r>
              <a:rPr lang="en-CA" b="1" dirty="0"/>
              <a:t>T</a:t>
            </a:r>
            <a:r>
              <a:rPr lang="en-CA" dirty="0"/>
              <a:t>(Timely)</a:t>
            </a:r>
            <a:endParaRPr b="1" dirty="0"/>
          </a:p>
        </p:txBody>
      </p:sp>
      <p:pic>
        <p:nvPicPr>
          <p:cNvPr id="4" name="Picture 3">
            <a:extLst>
              <a:ext uri="{FF2B5EF4-FFF2-40B4-BE49-F238E27FC236}">
                <a16:creationId xmlns:a16="http://schemas.microsoft.com/office/drawing/2014/main" id="{CAD27EF2-7C53-479D-8F6A-0E486AA54827}"/>
              </a:ext>
            </a:extLst>
          </p:cNvPr>
          <p:cNvPicPr>
            <a:picLocks noChangeAspect="1"/>
          </p:cNvPicPr>
          <p:nvPr/>
        </p:nvPicPr>
        <p:blipFill>
          <a:blip r:embed="rId3"/>
          <a:stretch>
            <a:fillRect/>
          </a:stretch>
        </p:blipFill>
        <p:spPr>
          <a:xfrm>
            <a:off x="6269736" y="3067795"/>
            <a:ext cx="2471928" cy="1630680"/>
          </a:xfrm>
          <a:prstGeom prst="rect">
            <a:avLst/>
          </a:prstGeom>
        </p:spPr>
      </p:pic>
      <p:sp>
        <p:nvSpPr>
          <p:cNvPr id="5" name="TextBox 4">
            <a:extLst>
              <a:ext uri="{FF2B5EF4-FFF2-40B4-BE49-F238E27FC236}">
                <a16:creationId xmlns:a16="http://schemas.microsoft.com/office/drawing/2014/main" id="{88CF1C32-F134-49E9-AF30-7FA4DF18AB88}"/>
              </a:ext>
            </a:extLst>
          </p:cNvPr>
          <p:cNvSpPr txBox="1"/>
          <p:nvPr/>
        </p:nvSpPr>
        <p:spPr>
          <a:xfrm>
            <a:off x="6513576" y="4698475"/>
            <a:ext cx="2630424" cy="184666"/>
          </a:xfrm>
          <a:prstGeom prst="rect">
            <a:avLst/>
          </a:prstGeom>
          <a:noFill/>
        </p:spPr>
        <p:txBody>
          <a:bodyPr wrap="square" rtlCol="0">
            <a:spAutoFit/>
          </a:bodyPr>
          <a:lstStyle/>
          <a:p>
            <a:r>
              <a:rPr lang="en-CA" sz="600" dirty="0"/>
              <a:t>Image Retrieved from: https://tweakyourbiz.com/</a:t>
            </a:r>
          </a:p>
        </p:txBody>
      </p:sp>
      <p:pic>
        <p:nvPicPr>
          <p:cNvPr id="7" name="Picture 6">
            <a:extLst>
              <a:ext uri="{FF2B5EF4-FFF2-40B4-BE49-F238E27FC236}">
                <a16:creationId xmlns:a16="http://schemas.microsoft.com/office/drawing/2014/main" id="{700EAE42-72E4-47D1-A2EB-076DD8691E63}"/>
              </a:ext>
            </a:extLst>
          </p:cNvPr>
          <p:cNvPicPr>
            <a:picLocks noChangeAspect="1"/>
          </p:cNvPicPr>
          <p:nvPr/>
        </p:nvPicPr>
        <p:blipFill>
          <a:blip r:embed="rId4"/>
          <a:stretch>
            <a:fillRect/>
          </a:stretch>
        </p:blipFill>
        <p:spPr>
          <a:xfrm>
            <a:off x="1070284" y="3067795"/>
            <a:ext cx="2489780" cy="1630680"/>
          </a:xfrm>
          <a:prstGeom prst="rect">
            <a:avLst/>
          </a:prstGeom>
        </p:spPr>
      </p:pic>
      <p:sp>
        <p:nvSpPr>
          <p:cNvPr id="8" name="TextBox 7">
            <a:extLst>
              <a:ext uri="{FF2B5EF4-FFF2-40B4-BE49-F238E27FC236}">
                <a16:creationId xmlns:a16="http://schemas.microsoft.com/office/drawing/2014/main" id="{E9B7554B-8DB1-4B2F-B04A-3D131C50EBDE}"/>
              </a:ext>
            </a:extLst>
          </p:cNvPr>
          <p:cNvSpPr txBox="1"/>
          <p:nvPr/>
        </p:nvSpPr>
        <p:spPr>
          <a:xfrm>
            <a:off x="967740" y="4698475"/>
            <a:ext cx="2842260" cy="276999"/>
          </a:xfrm>
          <a:prstGeom prst="rect">
            <a:avLst/>
          </a:prstGeom>
          <a:noFill/>
        </p:spPr>
        <p:txBody>
          <a:bodyPr wrap="square" rtlCol="0">
            <a:spAutoFit/>
          </a:bodyPr>
          <a:lstStyle/>
          <a:p>
            <a:r>
              <a:rPr lang="en-CA" sz="600" dirty="0"/>
              <a:t>Image Retrieved from: https://maxpeoplehr.com/thinking-out-side-of-the-box/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Assumptions </a:t>
            </a:r>
            <a:endParaRPr/>
          </a:p>
        </p:txBody>
      </p:sp>
      <p:sp>
        <p:nvSpPr>
          <p:cNvPr id="85" name="Google Shape;85;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SFT in School Counselling</a:t>
            </a:r>
            <a:endParaRPr b="1" dirty="0"/>
          </a:p>
          <a:p>
            <a:pPr lvl="0" algn="l" rtl="0">
              <a:spcBef>
                <a:spcPts val="1600"/>
              </a:spcBef>
              <a:spcAft>
                <a:spcPts val="0"/>
              </a:spcAft>
              <a:buSzPts val="1800"/>
              <a:buFont typeface="Wingdings" panose="05000000000000000000" pitchFamily="2" charset="2"/>
              <a:buChar char="Ø"/>
            </a:pPr>
            <a:r>
              <a:rPr lang="en" dirty="0"/>
              <a:t>Strengths-based and student-driven (Corcoran &amp; Pillai, 2009)</a:t>
            </a:r>
            <a:endParaRPr dirty="0"/>
          </a:p>
          <a:p>
            <a:pPr lvl="0" algn="l" rtl="0">
              <a:spcBef>
                <a:spcPts val="0"/>
              </a:spcBef>
              <a:spcAft>
                <a:spcPts val="0"/>
              </a:spcAft>
              <a:buSzPts val="1800"/>
              <a:buFont typeface="Wingdings" panose="05000000000000000000" pitchFamily="2" charset="2"/>
              <a:buChar char="Ø"/>
            </a:pPr>
            <a:r>
              <a:rPr lang="en" dirty="0"/>
              <a:t>Empowers students by acknowledging their strengths and finding solutions rather than focusing of deficits (Jones et al., 2009) </a:t>
            </a:r>
            <a:endParaRPr dirty="0"/>
          </a:p>
          <a:p>
            <a:pPr lvl="0" algn="l" rtl="0">
              <a:spcBef>
                <a:spcPts val="0"/>
              </a:spcBef>
              <a:spcAft>
                <a:spcPts val="0"/>
              </a:spcAft>
              <a:buSzPts val="1800"/>
              <a:buFont typeface="Wingdings" panose="05000000000000000000" pitchFamily="2" charset="2"/>
              <a:buChar char="Ø"/>
            </a:pPr>
            <a:r>
              <a:rPr lang="en" dirty="0"/>
              <a:t>Shifts the focus from negative to positive, which increases self-esteem (Franklin, Moore, &amp; Hopson, 2008)</a:t>
            </a:r>
          </a:p>
          <a:p>
            <a:pPr lvl="1">
              <a:spcBef>
                <a:spcPts val="0"/>
              </a:spcBef>
              <a:buSzPts val="1800"/>
              <a:buFont typeface="Wingdings" panose="05000000000000000000" pitchFamily="2" charset="2"/>
              <a:buChar char="Ø"/>
            </a:pPr>
            <a:r>
              <a:rPr lang="en" dirty="0"/>
              <a:t>The exception</a:t>
            </a:r>
            <a:endParaRPr dirty="0"/>
          </a:p>
          <a:p>
            <a:pPr marL="457200" lvl="0" indent="0" algn="l" rtl="0">
              <a:spcBef>
                <a:spcPts val="1600"/>
              </a:spcBef>
              <a:spcAft>
                <a:spcPts val="1600"/>
              </a:spcAft>
              <a:buNone/>
            </a:pPr>
            <a:endParaRPr dirty="0"/>
          </a:p>
        </p:txBody>
      </p:sp>
      <p:pic>
        <p:nvPicPr>
          <p:cNvPr id="3" name="Picture 2">
            <a:extLst>
              <a:ext uri="{FF2B5EF4-FFF2-40B4-BE49-F238E27FC236}">
                <a16:creationId xmlns:a16="http://schemas.microsoft.com/office/drawing/2014/main" id="{02A695CE-74F5-4C80-A6A2-870910E6C553}"/>
              </a:ext>
            </a:extLst>
          </p:cNvPr>
          <p:cNvPicPr>
            <a:picLocks noChangeAspect="1"/>
          </p:cNvPicPr>
          <p:nvPr/>
        </p:nvPicPr>
        <p:blipFill>
          <a:blip r:embed="rId3"/>
          <a:stretch>
            <a:fillRect/>
          </a:stretch>
        </p:blipFill>
        <p:spPr>
          <a:xfrm>
            <a:off x="4999064" y="2857500"/>
            <a:ext cx="3046386" cy="2038350"/>
          </a:xfrm>
          <a:prstGeom prst="rect">
            <a:avLst/>
          </a:prstGeom>
        </p:spPr>
      </p:pic>
      <p:sp>
        <p:nvSpPr>
          <p:cNvPr id="2" name="TextBox 1">
            <a:extLst>
              <a:ext uri="{FF2B5EF4-FFF2-40B4-BE49-F238E27FC236}">
                <a16:creationId xmlns:a16="http://schemas.microsoft.com/office/drawing/2014/main" id="{6A2F2FC7-78A7-423B-ADBC-CAF634E2D8FB}"/>
              </a:ext>
            </a:extLst>
          </p:cNvPr>
          <p:cNvSpPr txBox="1"/>
          <p:nvPr/>
        </p:nvSpPr>
        <p:spPr>
          <a:xfrm>
            <a:off x="4918419" y="4895850"/>
            <a:ext cx="3207676" cy="184666"/>
          </a:xfrm>
          <a:prstGeom prst="rect">
            <a:avLst/>
          </a:prstGeom>
          <a:noFill/>
        </p:spPr>
        <p:txBody>
          <a:bodyPr wrap="square" rtlCol="0">
            <a:spAutoFit/>
          </a:bodyPr>
          <a:lstStyle/>
          <a:p>
            <a:r>
              <a:rPr lang="en-CA" sz="600" dirty="0"/>
              <a:t>Image Courtesy of: https://www.successconsciousness.com/index_000009.htm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Assumptions</a:t>
            </a:r>
            <a:endParaRPr/>
          </a:p>
        </p:txBody>
      </p:sp>
      <p:sp>
        <p:nvSpPr>
          <p:cNvPr id="97" name="Google Shape;97;p20"/>
          <p:cNvSpPr txBox="1">
            <a:spLocks noGrp="1"/>
          </p:cNvSpPr>
          <p:nvPr>
            <p:ph type="body" idx="1"/>
          </p:nvPr>
        </p:nvSpPr>
        <p:spPr>
          <a:xfrm>
            <a:off x="4099560" y="1152475"/>
            <a:ext cx="473274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SFT in School Counselling Continued</a:t>
            </a:r>
            <a:endParaRPr b="1" dirty="0"/>
          </a:p>
          <a:p>
            <a:pPr lvl="0" algn="l" rtl="0">
              <a:spcBef>
                <a:spcPts val="1600"/>
              </a:spcBef>
              <a:spcAft>
                <a:spcPts val="0"/>
              </a:spcAft>
              <a:buSzPts val="1800"/>
              <a:buFont typeface="Wingdings" panose="05000000000000000000" pitchFamily="2" charset="2"/>
              <a:buChar char="Ø"/>
            </a:pPr>
            <a:r>
              <a:rPr lang="en" dirty="0"/>
              <a:t>SFT proven to be effective with youth who have a variety of presenting problems, including school-related behaviour problems, emotional problems, mental health problems, academic performance, and substance abuse (Kim &amp; Franklin, 2009)</a:t>
            </a:r>
            <a:endParaRPr dirty="0"/>
          </a:p>
          <a:p>
            <a:pPr lvl="0" algn="l" rtl="0">
              <a:spcBef>
                <a:spcPts val="0"/>
              </a:spcBef>
              <a:spcAft>
                <a:spcPts val="0"/>
              </a:spcAft>
              <a:buSzPts val="1800"/>
              <a:buFont typeface="Wingdings" panose="05000000000000000000" pitchFamily="2" charset="2"/>
              <a:buChar char="Ø"/>
            </a:pPr>
            <a:r>
              <a:rPr lang="en" dirty="0"/>
              <a:t>SFT works well with students who have Individualized Program Plans, because goals are explicit (Kim &amp; Franklin, 2009)</a:t>
            </a:r>
            <a:endParaRPr dirty="0"/>
          </a:p>
          <a:p>
            <a:pPr lvl="0" algn="l" rtl="0">
              <a:spcBef>
                <a:spcPts val="0"/>
              </a:spcBef>
              <a:spcAft>
                <a:spcPts val="0"/>
              </a:spcAft>
              <a:buSzPts val="1800"/>
              <a:buFont typeface="Wingdings" panose="05000000000000000000" pitchFamily="2" charset="2"/>
              <a:buChar char="Ø"/>
            </a:pPr>
            <a:r>
              <a:rPr lang="en" dirty="0"/>
              <a:t>SFT is effective for both internalizing and externalizing behaviour problems (Franklin, Moore, &amp; Hopson, 2008)</a:t>
            </a:r>
            <a:endParaRPr dirty="0"/>
          </a:p>
          <a:p>
            <a:pPr marL="0" lvl="0" indent="0" algn="l" rtl="0">
              <a:spcBef>
                <a:spcPts val="1600"/>
              </a:spcBef>
              <a:spcAft>
                <a:spcPts val="1600"/>
              </a:spcAft>
              <a:buNone/>
            </a:pPr>
            <a:endParaRPr dirty="0"/>
          </a:p>
        </p:txBody>
      </p:sp>
      <p:pic>
        <p:nvPicPr>
          <p:cNvPr id="3" name="Picture 2">
            <a:extLst>
              <a:ext uri="{FF2B5EF4-FFF2-40B4-BE49-F238E27FC236}">
                <a16:creationId xmlns:a16="http://schemas.microsoft.com/office/drawing/2014/main" id="{DC252842-F8C1-4546-8F84-ABD24BE009CC}"/>
              </a:ext>
            </a:extLst>
          </p:cNvPr>
          <p:cNvPicPr>
            <a:picLocks noChangeAspect="1"/>
          </p:cNvPicPr>
          <p:nvPr/>
        </p:nvPicPr>
        <p:blipFill>
          <a:blip r:embed="rId3"/>
          <a:stretch>
            <a:fillRect/>
          </a:stretch>
        </p:blipFill>
        <p:spPr>
          <a:xfrm>
            <a:off x="647700" y="1379220"/>
            <a:ext cx="2824832" cy="2849880"/>
          </a:xfrm>
          <a:prstGeom prst="rect">
            <a:avLst/>
          </a:prstGeom>
        </p:spPr>
      </p:pic>
      <p:sp>
        <p:nvSpPr>
          <p:cNvPr id="2" name="TextBox 1">
            <a:extLst>
              <a:ext uri="{FF2B5EF4-FFF2-40B4-BE49-F238E27FC236}">
                <a16:creationId xmlns:a16="http://schemas.microsoft.com/office/drawing/2014/main" id="{557E14FC-5440-410D-8F7C-35DEA25A1959}"/>
              </a:ext>
            </a:extLst>
          </p:cNvPr>
          <p:cNvSpPr txBox="1"/>
          <p:nvPr/>
        </p:nvSpPr>
        <p:spPr>
          <a:xfrm>
            <a:off x="647700" y="4229100"/>
            <a:ext cx="2987040" cy="276999"/>
          </a:xfrm>
          <a:prstGeom prst="rect">
            <a:avLst/>
          </a:prstGeom>
          <a:noFill/>
        </p:spPr>
        <p:txBody>
          <a:bodyPr wrap="square" rtlCol="0">
            <a:spAutoFit/>
          </a:bodyPr>
          <a:lstStyle/>
          <a:p>
            <a:r>
              <a:rPr lang="en-CA" sz="600" dirty="0"/>
              <a:t>Image Retrieved from: https://www.massagetherapy.com/articles/change-your-brain-upgrade-your-life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Theoretical Assumptions</a:t>
            </a:r>
            <a:endParaRPr/>
          </a:p>
        </p:txBody>
      </p:sp>
      <p:sp>
        <p:nvSpPr>
          <p:cNvPr id="91" name="Google Shape;91;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Referral Route</a:t>
            </a:r>
            <a:endParaRPr b="1" dirty="0"/>
          </a:p>
          <a:p>
            <a:pPr marL="114300" lvl="0" indent="0" algn="l" rtl="0">
              <a:spcBef>
                <a:spcPts val="1600"/>
              </a:spcBef>
              <a:spcAft>
                <a:spcPts val="0"/>
              </a:spcAft>
              <a:buClr>
                <a:schemeClr val="dk1"/>
              </a:buClr>
              <a:buSzPts val="1800"/>
              <a:buNone/>
            </a:pPr>
            <a:r>
              <a:rPr lang="en" dirty="0"/>
              <a:t>Visitors - forced to by another person - uncommitted to change so emphasis of student-driven goals in developing therapeutic alliance </a:t>
            </a:r>
            <a:endParaRPr dirty="0"/>
          </a:p>
          <a:p>
            <a:pPr marL="114300" lvl="0" indent="0" algn="l" rtl="0">
              <a:spcBef>
                <a:spcPts val="0"/>
              </a:spcBef>
              <a:spcAft>
                <a:spcPts val="0"/>
              </a:spcAft>
              <a:buClr>
                <a:schemeClr val="dk1"/>
              </a:buClr>
              <a:buSzPts val="1800"/>
              <a:buNone/>
            </a:pPr>
            <a:endParaRPr lang="en" dirty="0"/>
          </a:p>
          <a:p>
            <a:pPr marL="114300" lvl="0" indent="0" algn="l" rtl="0">
              <a:spcBef>
                <a:spcPts val="0"/>
              </a:spcBef>
              <a:spcAft>
                <a:spcPts val="0"/>
              </a:spcAft>
              <a:buClr>
                <a:schemeClr val="dk1"/>
              </a:buClr>
              <a:buSzPts val="1800"/>
              <a:buNone/>
            </a:pPr>
            <a:r>
              <a:rPr lang="en" dirty="0"/>
              <a:t>Complainants-  students understand that there is a problem but are unwilling to take action to resolve it - consider themselves innocent bystanders </a:t>
            </a:r>
            <a:endParaRPr dirty="0"/>
          </a:p>
          <a:p>
            <a:pPr marL="114300" lvl="0" indent="0" algn="l" rtl="0">
              <a:spcBef>
                <a:spcPts val="0"/>
              </a:spcBef>
              <a:spcAft>
                <a:spcPts val="0"/>
              </a:spcAft>
              <a:buClr>
                <a:schemeClr val="dk1"/>
              </a:buClr>
              <a:buSzPts val="1800"/>
              <a:buNone/>
            </a:pPr>
            <a:endParaRPr lang="en" dirty="0"/>
          </a:p>
          <a:p>
            <a:pPr marL="114300" lvl="0" indent="0" algn="l" rtl="0">
              <a:spcBef>
                <a:spcPts val="0"/>
              </a:spcBef>
              <a:spcAft>
                <a:spcPts val="0"/>
              </a:spcAft>
              <a:buClr>
                <a:schemeClr val="dk1"/>
              </a:buClr>
              <a:buSzPts val="1800"/>
              <a:buNone/>
            </a:pPr>
            <a:r>
              <a:rPr lang="en" dirty="0"/>
              <a:t>Customers- acknowledge the presence of a problem and actively want to change it - most inconvenienced by the problem and express a sense of urgency to change it </a:t>
            </a:r>
            <a:endParaRPr dirty="0"/>
          </a:p>
          <a:p>
            <a:pPr marL="0" lvl="0" indent="0" algn="r" rtl="0">
              <a:spcBef>
                <a:spcPts val="1200"/>
              </a:spcBef>
              <a:spcAft>
                <a:spcPts val="1200"/>
              </a:spcAft>
              <a:buClr>
                <a:schemeClr val="dk1"/>
              </a:buClr>
              <a:buSzPts val="1100"/>
              <a:buNone/>
            </a:pPr>
            <a:endParaRPr lang="en" sz="1100" dirty="0"/>
          </a:p>
          <a:p>
            <a:pPr marL="0" lvl="0" indent="0" algn="r" rtl="0">
              <a:spcBef>
                <a:spcPts val="1200"/>
              </a:spcBef>
              <a:spcAft>
                <a:spcPts val="1200"/>
              </a:spcAft>
              <a:buClr>
                <a:schemeClr val="dk1"/>
              </a:buClr>
              <a:buSzPts val="1100"/>
              <a:buNone/>
            </a:pPr>
            <a:r>
              <a:rPr lang="en" sz="1100" dirty="0"/>
              <a:t>(Cormier et al., 2017)</a:t>
            </a:r>
            <a:endParaRPr sz="11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3698</TotalTime>
  <Words>3481</Words>
  <Application>Microsoft Office PowerPoint</Application>
  <PresentationFormat>On-screen Show (16:9)</PresentationFormat>
  <Paragraphs>389</Paragraphs>
  <Slides>39</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Century Gothic</vt:lpstr>
      <vt:lpstr>Wingdings</vt:lpstr>
      <vt:lpstr>Wingdings 3</vt:lpstr>
      <vt:lpstr>Ion</vt:lpstr>
      <vt:lpstr>Solution-Focused Therapy</vt:lpstr>
      <vt:lpstr>What is Solution Focused Therapy?</vt:lpstr>
      <vt:lpstr>Context</vt:lpstr>
      <vt:lpstr>Miracle Question</vt:lpstr>
      <vt:lpstr>Theoretical Assumptions</vt:lpstr>
      <vt:lpstr>Theoretical Assumptions</vt:lpstr>
      <vt:lpstr>Theoretical Assumptions </vt:lpstr>
      <vt:lpstr>Theoretical Assumptions</vt:lpstr>
      <vt:lpstr>Theoretical Assumptions</vt:lpstr>
      <vt:lpstr>Guiding Principals</vt:lpstr>
      <vt:lpstr>Application</vt:lpstr>
      <vt:lpstr>Applications</vt:lpstr>
      <vt:lpstr>Application</vt:lpstr>
      <vt:lpstr>Application</vt:lpstr>
      <vt:lpstr>Application</vt:lpstr>
      <vt:lpstr>Application</vt:lpstr>
      <vt:lpstr>Application</vt:lpstr>
      <vt:lpstr>Application</vt:lpstr>
      <vt:lpstr>Application</vt:lpstr>
      <vt:lpstr>Application </vt:lpstr>
      <vt:lpstr>Application</vt:lpstr>
      <vt:lpstr>Application</vt:lpstr>
      <vt:lpstr>Application</vt:lpstr>
      <vt:lpstr>Application</vt:lpstr>
      <vt:lpstr>Application</vt:lpstr>
      <vt:lpstr>Application</vt:lpstr>
      <vt:lpstr>Application</vt:lpstr>
      <vt:lpstr>Application</vt:lpstr>
      <vt:lpstr>Application</vt:lpstr>
      <vt:lpstr>Desired Outcomes</vt:lpstr>
      <vt:lpstr>Outcomes</vt:lpstr>
      <vt:lpstr>Outcome Issues</vt:lpstr>
      <vt:lpstr>Empirical Findings &amp; Implications</vt:lpstr>
      <vt:lpstr>Outcome Issues</vt:lpstr>
      <vt:lpstr>Multicultural Considerations</vt:lpstr>
      <vt:lpstr>Case Study </vt:lpstr>
      <vt:lpstr>Case Study </vt:lpstr>
      <vt:lpstr>Demonstration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Solution-Focused Therapy: Asking Constructive Questions</dc:title>
  <dc:creator>User</dc:creator>
  <cp:lastModifiedBy>Kelly Elker</cp:lastModifiedBy>
  <cp:revision>89</cp:revision>
  <dcterms:modified xsi:type="dcterms:W3CDTF">2019-08-08T17:49:39Z</dcterms:modified>
</cp:coreProperties>
</file>